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59" r:id="rId3"/>
    <p:sldId id="260" r:id="rId4"/>
    <p:sldId id="261" r:id="rId5"/>
    <p:sldId id="262" r:id="rId6"/>
    <p:sldId id="267" r:id="rId7"/>
    <p:sldId id="265" r:id="rId8"/>
    <p:sldId id="26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50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40" d="100"/>
          <a:sy n="40" d="100"/>
        </p:scale>
        <p:origin x="44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Revenue (USD)</c:v>
                </c:pt>
              </c:strCache>
            </c:strRef>
          </c:tx>
          <c:spPr>
            <a:solidFill>
              <a:srgbClr val="00549F"/>
            </a:solidFill>
          </c:spPr>
          <c:invertIfNegative val="1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Peru</c:v>
                </c:pt>
                <c:pt idx="1">
                  <c:v>Haiti</c:v>
                </c:pt>
                <c:pt idx="2">
                  <c:v>Bolivia</c:v>
                </c:pt>
                <c:pt idx="3">
                  <c:v>Paraguay</c:v>
                </c:pt>
                <c:pt idx="4">
                  <c:v>Guatemala</c:v>
                </c:pt>
              </c:strCache>
            </c:strRef>
          </c:cat>
          <c:val>
            <c:numRef>
              <c:f>Sheet1!$B$2:$B$6</c:f>
              <c:numCache>
                <c:formatCode>_("$"* #,##0_);_("$"* \(#,##0\);_("$"* "-"??_);_(@_)</c:formatCode>
                <c:ptCount val="5"/>
                <c:pt idx="0">
                  <c:v>30886954</c:v>
                </c:pt>
                <c:pt idx="1">
                  <c:v>16570903</c:v>
                </c:pt>
                <c:pt idx="2">
                  <c:v>16475022</c:v>
                </c:pt>
                <c:pt idx="3">
                  <c:v>16295056</c:v>
                </c:pt>
                <c:pt idx="4">
                  <c:v>16078832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  <c:ext xmlns:c16="http://schemas.microsoft.com/office/drawing/2014/chart" uri="{C3380CC4-5D6E-409C-BE32-E72D297353CC}">
              <c16:uniqueId val="{00000000-D273-4E3C-A966-5C1DECA5FB8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85000"/>
                </a:schemeClr>
              </a:solidFill>
            </a:ln>
          </c:spPr>
        </c:majorGridlines>
        <c:numFmt formatCode="_(&quot;$&quot;* #,##0_);_(&quot;$&quot;* \(#,##0\);_(&quot;$&quot;* &quot;-&quot;??_);_(@_)" sourceLinked="1"/>
        <c:majorTickMark val="out"/>
        <c:minorTickMark val="none"/>
        <c:tickLblPos val="nextTo"/>
        <c:crossAx val="-2068027336"/>
        <c:crosses val="autoZero"/>
        <c:crossBetween val="between"/>
      </c:valAx>
    </c:plotArea>
    <c:plotVisOnly val="1"/>
    <c:dispBlanksAs val="gap"/>
    <c:showDLblsOverMax val="1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Revenue (USD)</c:v>
                </c:pt>
              </c:strCache>
            </c:strRef>
          </c:tx>
          <c:spPr>
            <a:solidFill>
              <a:srgbClr val="B40000"/>
            </a:solidFill>
          </c:spPr>
          <c:invertIfNegative val="1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China</c:v>
                </c:pt>
                <c:pt idx="1">
                  <c:v>Venezuela</c:v>
                </c:pt>
              </c:strCache>
            </c:strRef>
          </c:cat>
          <c:val>
            <c:numRef>
              <c:f>Sheet1!$B$2:$B$3</c:f>
              <c:numCache>
                <c:formatCode>_("$"* #,##0_);_("$"* \(#,##0\);_("$"* "-"??_);_(@_)</c:formatCode>
                <c:ptCount val="2"/>
                <c:pt idx="0">
                  <c:v>5531656</c:v>
                </c:pt>
                <c:pt idx="1">
                  <c:v>4354830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  <c:ext xmlns:c16="http://schemas.microsoft.com/office/drawing/2014/chart" uri="{C3380CC4-5D6E-409C-BE32-E72D297353CC}">
              <c16:uniqueId val="{00000000-E10D-4AE5-8344-CEA1D94CBD0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85000"/>
                </a:schemeClr>
              </a:solidFill>
            </a:ln>
          </c:spPr>
        </c:majorGridlines>
        <c:numFmt formatCode="_(&quot;$&quot;* #,##0_);_(&quot;$&quot;* \(#,##0\);_(&quot;$&quot;* &quot;-&quot;??_);_(@_)" sourceLinked="1"/>
        <c:majorTickMark val="out"/>
        <c:minorTickMark val="none"/>
        <c:tickLblPos val="nextTo"/>
        <c:crossAx val="-2068027336"/>
        <c:crosses val="autoZero"/>
        <c:crossBetween val="between"/>
      </c:valAx>
    </c:plotArea>
    <c:plotVisOnly val="1"/>
    <c:dispBlanksAs val="gap"/>
    <c:showDLblsOverMax val="1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A561B8-15FE-4FD7-BB02-26EFB47B1855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53A3C9-3114-4B43-B2CF-3ACCC8175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320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3A3C9-3114-4B43-B2CF-3ACCC81755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03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06327-84C5-BD05-683F-7902BB5EAA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B7DBF2-C7B6-1CF0-EDD5-18E801B90A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A8786-4B87-25D2-C485-29DC6AC67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75DE5-CA5B-4D88-8787-F8F371078506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4CD92-6B19-DB14-C996-5B535D209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517CD-79B3-EE78-2704-8A712C9C8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1F546-2233-4B1D-AFBB-635C339A5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39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2DCEC-3183-9B16-FFA1-A22E63793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F8C452-649D-72F8-D7F6-99A028831B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48F4F-5FAD-FD20-15E4-62C6FFBF0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75DE5-CA5B-4D88-8787-F8F371078506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8C69FF-5A9C-F7D0-5BBF-6FA16A96E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446FD-DF04-5E64-0677-5530FB3BA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1F546-2233-4B1D-AFBB-635C339A5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954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3FE296-110C-F2FF-AE20-475DE8D90A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08AA4B-7C85-485D-0A6F-DAAB58050F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F63E7-BEC2-78CD-5361-0DA44530B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75DE5-CA5B-4D88-8787-F8F371078506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E00B5-739C-B50E-AF8B-61BE64FD9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AE7CC-AD53-0595-776A-3428A6A9A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1F546-2233-4B1D-AFBB-635C339A5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251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BAFFF-4A19-9C43-1803-ED51CAF43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E0B58-33FA-0F60-FECD-96E14FECF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BB95D-176B-34ED-4530-ADB7C90DA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75DE5-CA5B-4D88-8787-F8F371078506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6D33F-4D5A-5C3C-58CD-E31A624DF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861FC-FF56-807B-D693-4FA4EF827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1F546-2233-4B1D-AFBB-635C339A5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136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98828-460F-27BD-0498-7B09C83A8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18D0A-87F9-7EDD-77A5-45B4425CA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F74AE-CF8C-049F-2E66-B360F73F0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75DE5-CA5B-4D88-8787-F8F371078506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1DEFB-EBED-1557-03B9-A52C8B6B0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21A60-06B7-AF14-EF88-B32D0621F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1F546-2233-4B1D-AFBB-635C339A5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75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851B2-263F-D8C1-2FC1-3DD70790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2D8AF-1DE6-6DE6-5369-52FFE2EC5C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50AAB4-E3D2-CE06-0316-5FC6357DB4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B4995D-8B73-CAEB-AD1C-3FCE5434F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75DE5-CA5B-4D88-8787-F8F371078506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58BEF2-6432-9201-4A47-9ED7DA50C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2C327F-FBBB-D7A1-26C4-59A789722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1F546-2233-4B1D-AFBB-635C339A5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771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4CFF4-59EF-6A66-510D-431E3FB2D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122BF-AA5C-1C7F-CFE2-A180FDEA6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0F7C09-2C47-4A72-26B4-5202391379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218DA6-381C-6C07-1096-D4B001BC0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0E6145-D1E8-EC6F-CC92-6C5E001F3C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C98461-E7F1-DEFA-C177-70D0EA86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75DE5-CA5B-4D88-8787-F8F371078506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0B2BC2-9263-1703-CA3B-4D74A7F8A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915751-94FF-CEDA-FC2F-53EF8EF45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1F546-2233-4B1D-AFBB-635C339A5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020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4698F-8578-C335-EE51-F093C260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345284-70CA-69CD-B74A-6E425FCCE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75DE5-CA5B-4D88-8787-F8F371078506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0807E4-B39B-3924-1679-C37553B86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24F87-A222-B7FB-1313-3F7D587C9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1F546-2233-4B1D-AFBB-635C339A5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588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E71010-27A3-9E6E-F371-F3A6E276E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75DE5-CA5B-4D88-8787-F8F371078506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283A4E-8A0E-483E-4133-3C9283FEC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EC42D-97E7-2C3B-4F8C-5BF65444F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1F546-2233-4B1D-AFBB-635C339A5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902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CCDEA-F615-45EE-7827-7E89B43F6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90593-2155-7D8A-41CD-8EF9E6B43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ED06A-3E39-8A63-01C5-17925943BC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896FD-BBF8-AA53-2EE1-D259C4E6A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75DE5-CA5B-4D88-8787-F8F371078506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566081-7993-0F22-A272-AA1651696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E44461-B04F-342E-4617-B08B21114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1F546-2233-4B1D-AFBB-635C339A5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46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F35E1-65C9-D491-A0DA-9AD718734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8CA2BA-59C0-2763-1887-EE14B3E1EF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D0395-17A8-681B-B398-F8019C6848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D376A1-1907-B3AB-86D8-8BD8BB8AB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75DE5-CA5B-4D88-8787-F8F371078506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3A98E-18D0-10CD-B11E-BFCEE6DDD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793BB-1C03-099B-71C4-01436702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1F546-2233-4B1D-AFBB-635C339A5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84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BA5C58-7DB8-0894-592C-F90CD45AA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91841-0C1C-D24A-66B4-346FB9AF50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BF524-378A-AA5A-53D8-E9161A3965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375DE5-CA5B-4D88-8787-F8F371078506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7AAC5-1B00-DBD3-2C6B-4DECC965D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EAAE80-37FA-063C-D6A7-62A72E85B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C1F546-2233-4B1D-AFBB-635C339A5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21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12" Type="http://schemas.openxmlformats.org/officeDocument/2006/relationships/image" Target="../media/image2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8.jpg"/><Relationship Id="rId10" Type="http://schemas.openxmlformats.org/officeDocument/2006/relationships/image" Target="../media/image13.jpg"/><Relationship Id="rId4" Type="http://schemas.openxmlformats.org/officeDocument/2006/relationships/image" Target="../media/image7.png"/><Relationship Id="rId9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9B0D865E-EE8C-263D-B767-1C698CAD7200}"/>
              </a:ext>
            </a:extLst>
          </p:cNvPr>
          <p:cNvGrpSpPr/>
          <p:nvPr/>
        </p:nvGrpSpPr>
        <p:grpSpPr>
          <a:xfrm>
            <a:off x="8589550" y="0"/>
            <a:ext cx="3602379" cy="6860619"/>
            <a:chOff x="8589550" y="0"/>
            <a:chExt cx="3602379" cy="6860619"/>
          </a:xfrm>
        </p:grpSpPr>
        <p:pic>
          <p:nvPicPr>
            <p:cNvPr id="3" name="object 11">
              <a:extLst>
                <a:ext uri="{FF2B5EF4-FFF2-40B4-BE49-F238E27FC236}">
                  <a16:creationId xmlns:a16="http://schemas.microsoft.com/office/drawing/2014/main" id="{384C1FB9-51C4-86ED-5AA1-85E6947C7883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23209" y="0"/>
              <a:ext cx="2568720" cy="6860255"/>
            </a:xfrm>
            <a:prstGeom prst="rect">
              <a:avLst/>
            </a:prstGeom>
          </p:spPr>
        </p:pic>
        <p:sp>
          <p:nvSpPr>
            <p:cNvPr id="4" name="object 12">
              <a:extLst>
                <a:ext uri="{FF2B5EF4-FFF2-40B4-BE49-F238E27FC236}">
                  <a16:creationId xmlns:a16="http://schemas.microsoft.com/office/drawing/2014/main" id="{FC27330E-0F32-E943-E2E5-12EC7930C8CA}"/>
                </a:ext>
              </a:extLst>
            </p:cNvPr>
            <p:cNvSpPr/>
            <p:nvPr/>
          </p:nvSpPr>
          <p:spPr>
            <a:xfrm>
              <a:off x="8589550" y="3"/>
              <a:ext cx="2249262" cy="6860616"/>
            </a:xfrm>
            <a:custGeom>
              <a:avLst/>
              <a:gdLst/>
              <a:ahLst/>
              <a:cxnLst/>
              <a:rect l="l" t="t" r="r" b="b"/>
              <a:pathLst>
                <a:path w="1746884" h="5328285">
                  <a:moveTo>
                    <a:pt x="1746872" y="0"/>
                  </a:moveTo>
                  <a:lnTo>
                    <a:pt x="483971" y="0"/>
                  </a:lnTo>
                  <a:lnTo>
                    <a:pt x="0" y="5328005"/>
                  </a:lnTo>
                  <a:lnTo>
                    <a:pt x="820166" y="5328005"/>
                  </a:lnTo>
                  <a:lnTo>
                    <a:pt x="17468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13">
              <a:extLst>
                <a:ext uri="{FF2B5EF4-FFF2-40B4-BE49-F238E27FC236}">
                  <a16:creationId xmlns:a16="http://schemas.microsoft.com/office/drawing/2014/main" id="{090F9EB0-E089-D8F5-D32D-479E08211A9C}"/>
                </a:ext>
              </a:extLst>
            </p:cNvPr>
            <p:cNvSpPr/>
            <p:nvPr/>
          </p:nvSpPr>
          <p:spPr>
            <a:xfrm>
              <a:off x="8817911" y="0"/>
              <a:ext cx="2027688" cy="6860616"/>
            </a:xfrm>
            <a:custGeom>
              <a:avLst/>
              <a:gdLst/>
              <a:ahLst/>
              <a:cxnLst/>
              <a:rect l="l" t="t" r="r" b="b"/>
              <a:pathLst>
                <a:path w="1574800" h="5328285">
                  <a:moveTo>
                    <a:pt x="1574439" y="0"/>
                  </a:moveTo>
                  <a:lnTo>
                    <a:pt x="1558006" y="0"/>
                  </a:lnTo>
                  <a:lnTo>
                    <a:pt x="0" y="5328005"/>
                  </a:lnTo>
                  <a:lnTo>
                    <a:pt x="874833" y="5328005"/>
                  </a:lnTo>
                  <a:lnTo>
                    <a:pt x="1574439" y="0"/>
                  </a:lnTo>
                  <a:close/>
                </a:path>
              </a:pathLst>
            </a:custGeom>
            <a:solidFill>
              <a:srgbClr val="00A3CA">
                <a:alpha val="5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50" name="Picture 2" descr="Marsh McLennan y sus empresas cambian su denominación a Marsh">
            <a:extLst>
              <a:ext uri="{FF2B5EF4-FFF2-40B4-BE49-F238E27FC236}">
                <a16:creationId xmlns:a16="http://schemas.microsoft.com/office/drawing/2014/main" id="{76CD8ACC-9022-910C-9636-FAF22660F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46" y="369939"/>
            <a:ext cx="1282977" cy="28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object 76">
            <a:extLst>
              <a:ext uri="{FF2B5EF4-FFF2-40B4-BE49-F238E27FC236}">
                <a16:creationId xmlns:a16="http://schemas.microsoft.com/office/drawing/2014/main" id="{C40A3F3B-0658-4F14-88F2-537AE5A3444D}"/>
              </a:ext>
            </a:extLst>
          </p:cNvPr>
          <p:cNvSpPr txBox="1">
            <a:spLocks/>
          </p:cNvSpPr>
          <p:nvPr/>
        </p:nvSpPr>
        <p:spPr>
          <a:xfrm>
            <a:off x="1874131" y="4098035"/>
            <a:ext cx="5081110" cy="979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530860" algn="l"/>
              </a:tabLst>
            </a:pPr>
            <a:r>
              <a:rPr lang="en-US" sz="3100" spc="-150" dirty="0"/>
              <a:t>Executive FP&amp;A Assessment</a:t>
            </a:r>
          </a:p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530860" algn="l"/>
              </a:tabLst>
            </a:pPr>
            <a:r>
              <a:rPr lang="en-US" sz="3100" spc="-150" dirty="0">
                <a:solidFill>
                  <a:srgbClr val="00A3CA"/>
                </a:solidFill>
              </a:rPr>
              <a:t>      President &amp; Steering Committee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915E6667-4BDB-C3EB-D43E-C67F392B98F8}"/>
              </a:ext>
            </a:extLst>
          </p:cNvPr>
          <p:cNvSpPr txBox="1">
            <a:spLocks/>
          </p:cNvSpPr>
          <p:nvPr/>
        </p:nvSpPr>
        <p:spPr>
          <a:xfrm>
            <a:off x="528486" y="2393639"/>
            <a:ext cx="777240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12700" algn="ctr">
              <a:lnSpc>
                <a:spcPct val="100000"/>
              </a:lnSpc>
              <a:spcBef>
                <a:spcPts val="100"/>
              </a:spcBef>
              <a:buNone/>
              <a:tabLst>
                <a:tab pos="530860" algn="l"/>
              </a:tabLst>
              <a:defRPr sz="3100" spc="-150"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Revenue Structure, Geographic Exposure &amp; Risk Review – 2024</a:t>
            </a:r>
          </a:p>
        </p:txBody>
      </p:sp>
      <p:sp>
        <p:nvSpPr>
          <p:cNvPr id="36" name="object 8">
            <a:extLst>
              <a:ext uri="{FF2B5EF4-FFF2-40B4-BE49-F238E27FC236}">
                <a16:creationId xmlns:a16="http://schemas.microsoft.com/office/drawing/2014/main" id="{178FAD61-C875-B107-D645-2E5C7E3B30FD}"/>
              </a:ext>
            </a:extLst>
          </p:cNvPr>
          <p:cNvSpPr txBox="1">
            <a:spLocks/>
          </p:cNvSpPr>
          <p:nvPr/>
        </p:nvSpPr>
        <p:spPr>
          <a:xfrm>
            <a:off x="168706" y="6393552"/>
            <a:ext cx="3625567" cy="3390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ts val="2840"/>
              </a:lnSpc>
              <a:spcBef>
                <a:spcPts val="100"/>
              </a:spcBef>
            </a:pPr>
            <a:r>
              <a:rPr lang="en-US" sz="1600" spc="-50" dirty="0">
                <a:solidFill>
                  <a:srgbClr val="99D5E4"/>
                </a:solidFill>
              </a:rPr>
              <a:t>|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FRANCISCO TORREALBA A.</a:t>
            </a:r>
          </a:p>
        </p:txBody>
      </p:sp>
    </p:spTree>
    <p:extLst>
      <p:ext uri="{BB962C8B-B14F-4D97-AF65-F5344CB8AC3E}">
        <p14:creationId xmlns:p14="http://schemas.microsoft.com/office/powerpoint/2010/main" val="2525889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4CE72E71-C0A8-DFB0-4146-44263F139C90}"/>
              </a:ext>
            </a:extLst>
          </p:cNvPr>
          <p:cNvSpPr/>
          <p:nvPr/>
        </p:nvSpPr>
        <p:spPr>
          <a:xfrm>
            <a:off x="2510971" y="6035508"/>
            <a:ext cx="8354620" cy="1191879"/>
          </a:xfrm>
          <a:custGeom>
            <a:avLst/>
            <a:gdLst/>
            <a:ahLst/>
            <a:cxnLst/>
            <a:rect l="l" t="t" r="r" b="b"/>
            <a:pathLst>
              <a:path w="6476365" h="923925">
                <a:moveTo>
                  <a:pt x="592442" y="0"/>
                </a:moveTo>
                <a:lnTo>
                  <a:pt x="0" y="923759"/>
                </a:lnTo>
                <a:lnTo>
                  <a:pt x="6475920" y="923759"/>
                </a:lnTo>
                <a:lnTo>
                  <a:pt x="592442" y="0"/>
                </a:lnTo>
                <a:close/>
              </a:path>
            </a:pathLst>
          </a:custGeom>
          <a:solidFill>
            <a:srgbClr val="1AB1C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>
            <a:extLst>
              <a:ext uri="{FF2B5EF4-FFF2-40B4-BE49-F238E27FC236}">
                <a16:creationId xmlns:a16="http://schemas.microsoft.com/office/drawing/2014/main" id="{C40F9E71-7CDC-224F-664D-9C75F545DD7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7689" y="139322"/>
            <a:ext cx="2914131" cy="6733893"/>
          </a:xfrm>
          <a:prstGeom prst="rect">
            <a:avLst/>
          </a:prstGeom>
        </p:spPr>
      </p:pic>
      <p:pic>
        <p:nvPicPr>
          <p:cNvPr id="7" name="object 7">
            <a:extLst>
              <a:ext uri="{FF2B5EF4-FFF2-40B4-BE49-F238E27FC236}">
                <a16:creationId xmlns:a16="http://schemas.microsoft.com/office/drawing/2014/main" id="{C25140C6-FFAF-46B9-AF7C-A95602C96B7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64212" y="0"/>
            <a:ext cx="3227607" cy="6873216"/>
          </a:xfrm>
          <a:prstGeom prst="rect">
            <a:avLst/>
          </a:prstGeom>
        </p:spPr>
      </p:pic>
      <p:sp>
        <p:nvSpPr>
          <p:cNvPr id="8" name="object 8">
            <a:extLst>
              <a:ext uri="{FF2B5EF4-FFF2-40B4-BE49-F238E27FC236}">
                <a16:creationId xmlns:a16="http://schemas.microsoft.com/office/drawing/2014/main" id="{E57F5B4A-53D8-8A55-548B-EA8D5FF06258}"/>
              </a:ext>
            </a:extLst>
          </p:cNvPr>
          <p:cNvSpPr/>
          <p:nvPr/>
        </p:nvSpPr>
        <p:spPr>
          <a:xfrm>
            <a:off x="3275242" y="6035204"/>
            <a:ext cx="8917382" cy="1192698"/>
          </a:xfrm>
          <a:custGeom>
            <a:avLst/>
            <a:gdLst/>
            <a:ahLst/>
            <a:cxnLst/>
            <a:rect l="l" t="t" r="r" b="b"/>
            <a:pathLst>
              <a:path w="6912609" h="924560">
                <a:moveTo>
                  <a:pt x="0" y="0"/>
                </a:moveTo>
                <a:lnTo>
                  <a:pt x="2309995" y="923996"/>
                </a:lnTo>
                <a:lnTo>
                  <a:pt x="6911999" y="923996"/>
                </a:lnTo>
                <a:lnTo>
                  <a:pt x="6911999" y="552558"/>
                </a:lnTo>
                <a:lnTo>
                  <a:pt x="0" y="0"/>
                </a:lnTo>
                <a:close/>
              </a:path>
            </a:pathLst>
          </a:custGeom>
          <a:solidFill>
            <a:srgbClr val="137A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CC47EFA6-403C-8937-F84C-991BCBF744A8}"/>
              </a:ext>
            </a:extLst>
          </p:cNvPr>
          <p:cNvSpPr/>
          <p:nvPr/>
        </p:nvSpPr>
        <p:spPr>
          <a:xfrm>
            <a:off x="3275232" y="5087247"/>
            <a:ext cx="8917382" cy="1662077"/>
          </a:xfrm>
          <a:custGeom>
            <a:avLst/>
            <a:gdLst/>
            <a:ahLst/>
            <a:cxnLst/>
            <a:rect l="l" t="t" r="r" b="b"/>
            <a:pathLst>
              <a:path w="6912609" h="1288414">
                <a:moveTo>
                  <a:pt x="6912005" y="0"/>
                </a:moveTo>
                <a:lnTo>
                  <a:pt x="0" y="734836"/>
                </a:lnTo>
                <a:lnTo>
                  <a:pt x="6912005" y="1288082"/>
                </a:lnTo>
                <a:lnTo>
                  <a:pt x="6912005" y="0"/>
                </a:lnTo>
                <a:close/>
              </a:path>
            </a:pathLst>
          </a:custGeom>
          <a:solidFill>
            <a:srgbClr val="2850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0906B021-2B1F-1F45-5C0D-4EF5DB3B0C93}"/>
              </a:ext>
            </a:extLst>
          </p:cNvPr>
          <p:cNvSpPr txBox="1"/>
          <p:nvPr/>
        </p:nvSpPr>
        <p:spPr>
          <a:xfrm>
            <a:off x="339346" y="968989"/>
            <a:ext cx="8354620" cy="532197"/>
          </a:xfrm>
          <a:prstGeom prst="rect">
            <a:avLst/>
          </a:prstGeom>
        </p:spPr>
        <p:txBody>
          <a:bodyPr vert="horz" wrap="square" lIns="0" tIns="191770" rIns="0" bIns="0" rtlCol="0">
            <a:spAutoFit/>
          </a:bodyPr>
          <a:lstStyle/>
          <a:p>
            <a:pPr marL="13970">
              <a:spcBef>
                <a:spcPts val="1510"/>
              </a:spcBef>
            </a:pPr>
            <a:r>
              <a:rPr lang="en-US" sz="2200" spc="-114" dirty="0">
                <a:solidFill>
                  <a:srgbClr val="003D7B"/>
                </a:solidFill>
                <a:latin typeface="Arial"/>
                <a:cs typeface="Arial"/>
              </a:rPr>
              <a:t>EXECUTIVE SNAPSHOT – REVENUE &amp; EXPOSURE</a:t>
            </a:r>
          </a:p>
        </p:txBody>
      </p:sp>
      <p:pic>
        <p:nvPicPr>
          <p:cNvPr id="12" name="Picture 2" descr="Marsh McLennan y sus empresas cambian su denominación a Marsh">
            <a:extLst>
              <a:ext uri="{FF2B5EF4-FFF2-40B4-BE49-F238E27FC236}">
                <a16:creationId xmlns:a16="http://schemas.microsoft.com/office/drawing/2014/main" id="{4BF8615D-F755-8743-D41E-E9097DDE2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46" y="369939"/>
            <a:ext cx="1282977" cy="28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5C208F54-3047-FADB-2201-B6A1BEBA9A83}"/>
              </a:ext>
            </a:extLst>
          </p:cNvPr>
          <p:cNvSpPr/>
          <p:nvPr/>
        </p:nvSpPr>
        <p:spPr>
          <a:xfrm>
            <a:off x="891351" y="1958386"/>
            <a:ext cx="2743200" cy="13716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2850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1">
                <a:solidFill>
                  <a:srgbClr val="00264D"/>
                </a:solidFill>
              </a:defRPr>
            </a:pPr>
            <a:r>
              <a:rPr dirty="0"/>
              <a:t>Total Revenue</a:t>
            </a:r>
          </a:p>
          <a:p>
            <a:pPr algn="ctr">
              <a:defRPr sz="2400" b="1">
                <a:solidFill>
                  <a:srgbClr val="00549F"/>
                </a:solidFill>
              </a:defRPr>
            </a:pPr>
            <a:r>
              <a:rPr dirty="0"/>
              <a:t>$2.12B</a:t>
            </a:r>
          </a:p>
        </p:txBody>
      </p:sp>
      <p:sp>
        <p:nvSpPr>
          <p:cNvPr id="14" name="Rounded Rectangle 3">
            <a:extLst>
              <a:ext uri="{FF2B5EF4-FFF2-40B4-BE49-F238E27FC236}">
                <a16:creationId xmlns:a16="http://schemas.microsoft.com/office/drawing/2014/main" id="{EED90D6A-18F5-3C29-1F51-32111ECFDF06}"/>
              </a:ext>
            </a:extLst>
          </p:cNvPr>
          <p:cNvSpPr/>
          <p:nvPr/>
        </p:nvSpPr>
        <p:spPr>
          <a:xfrm>
            <a:off x="4548951" y="1958386"/>
            <a:ext cx="2743200" cy="13716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2850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1">
                <a:solidFill>
                  <a:srgbClr val="00264D"/>
                </a:solidFill>
              </a:defRPr>
            </a:pPr>
            <a:r>
              <a:t>LatAm Revenue</a:t>
            </a:r>
          </a:p>
          <a:p>
            <a:pPr algn="ctr">
              <a:defRPr sz="2400" b="1">
                <a:solidFill>
                  <a:srgbClr val="00549F"/>
                </a:solidFill>
              </a:defRPr>
            </a:pPr>
            <a:r>
              <a:t>$293.1M (13.8%)</a:t>
            </a:r>
          </a:p>
        </p:txBody>
      </p:sp>
      <p:sp>
        <p:nvSpPr>
          <p:cNvPr id="15" name="Rounded Rectangle 4">
            <a:extLst>
              <a:ext uri="{FF2B5EF4-FFF2-40B4-BE49-F238E27FC236}">
                <a16:creationId xmlns:a16="http://schemas.microsoft.com/office/drawing/2014/main" id="{E6435094-96D6-126E-A6C8-371AB5BC7149}"/>
              </a:ext>
            </a:extLst>
          </p:cNvPr>
          <p:cNvSpPr/>
          <p:nvPr/>
        </p:nvSpPr>
        <p:spPr>
          <a:xfrm>
            <a:off x="891351" y="3787186"/>
            <a:ext cx="2743200" cy="13716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2850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1">
                <a:solidFill>
                  <a:srgbClr val="00264D"/>
                </a:solidFill>
              </a:defRPr>
            </a:pPr>
            <a:r>
              <a:rPr dirty="0"/>
              <a:t>Q4 Risk Exposure</a:t>
            </a:r>
          </a:p>
          <a:p>
            <a:pPr algn="ctr">
              <a:defRPr sz="2400" b="1">
                <a:solidFill>
                  <a:srgbClr val="00549F"/>
                </a:solidFill>
              </a:defRPr>
            </a:pPr>
            <a:r>
              <a:rPr dirty="0"/>
              <a:t>$9.9M (1.49%)</a:t>
            </a:r>
          </a:p>
        </p:txBody>
      </p:sp>
      <p:sp>
        <p:nvSpPr>
          <p:cNvPr id="16" name="Rounded Rectangle 5">
            <a:extLst>
              <a:ext uri="{FF2B5EF4-FFF2-40B4-BE49-F238E27FC236}">
                <a16:creationId xmlns:a16="http://schemas.microsoft.com/office/drawing/2014/main" id="{045FA68C-E338-E9AD-1944-829A811F2B53}"/>
              </a:ext>
            </a:extLst>
          </p:cNvPr>
          <p:cNvSpPr/>
          <p:nvPr/>
        </p:nvSpPr>
        <p:spPr>
          <a:xfrm>
            <a:off x="4548951" y="3787186"/>
            <a:ext cx="2743200" cy="13716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2850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1">
                <a:solidFill>
                  <a:srgbClr val="00264D"/>
                </a:solidFill>
              </a:defRPr>
            </a:pPr>
            <a:r>
              <a:t>Top 10 Concentration</a:t>
            </a:r>
          </a:p>
          <a:p>
            <a:pPr algn="ctr">
              <a:defRPr sz="2400" b="1">
                <a:solidFill>
                  <a:srgbClr val="00549F"/>
                </a:solidFill>
              </a:defRPr>
            </a:pPr>
            <a:r>
              <a:t>1.02%</a:t>
            </a:r>
          </a:p>
        </p:txBody>
      </p:sp>
    </p:spTree>
    <p:extLst>
      <p:ext uri="{BB962C8B-B14F-4D97-AF65-F5344CB8AC3E}">
        <p14:creationId xmlns:p14="http://schemas.microsoft.com/office/powerpoint/2010/main" val="1464674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08403-759A-B6C4-39C6-6C85FE2CFECF}"/>
              </a:ext>
            </a:extLst>
          </p:cNvPr>
          <p:cNvSpPr txBox="1">
            <a:spLocks/>
          </p:cNvSpPr>
          <p:nvPr/>
        </p:nvSpPr>
        <p:spPr>
          <a:xfrm>
            <a:off x="0" y="953181"/>
            <a:ext cx="12192000" cy="744836"/>
          </a:xfrm>
          <a:prstGeom prst="rect">
            <a:avLst/>
          </a:prstGeom>
          <a:solidFill>
            <a:srgbClr val="285089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LatAm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Revenue – Concentration &amp; Opportunity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5CB4236-ABEA-D616-2040-12C1F2B66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877691"/>
              </p:ext>
            </p:extLst>
          </p:nvPr>
        </p:nvGraphicFramePr>
        <p:xfrm>
          <a:off x="643467" y="1837458"/>
          <a:ext cx="10905066" cy="439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Picture 2" descr="Marsh McLennan y sus empresas cambian su denominación a Marsh">
            <a:extLst>
              <a:ext uri="{FF2B5EF4-FFF2-40B4-BE49-F238E27FC236}">
                <a16:creationId xmlns:a16="http://schemas.microsoft.com/office/drawing/2014/main" id="{FD08C37F-5CD5-AC15-3260-9E5C458EC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46" y="369939"/>
            <a:ext cx="1282977" cy="28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10">
            <a:extLst>
              <a:ext uri="{FF2B5EF4-FFF2-40B4-BE49-F238E27FC236}">
                <a16:creationId xmlns:a16="http://schemas.microsoft.com/office/drawing/2014/main" id="{35AA6382-5DA8-D5D4-B950-AF154E00FF36}"/>
              </a:ext>
            </a:extLst>
          </p:cNvPr>
          <p:cNvSpPr txBox="1"/>
          <p:nvPr/>
        </p:nvSpPr>
        <p:spPr>
          <a:xfrm>
            <a:off x="1918690" y="6089610"/>
            <a:ext cx="8354620" cy="562975"/>
          </a:xfrm>
          <a:prstGeom prst="rect">
            <a:avLst/>
          </a:prstGeom>
        </p:spPr>
        <p:txBody>
          <a:bodyPr vert="horz" wrap="square" lIns="0" tIns="191770" rIns="0" bIns="0" rtlCol="0" anchor="ctr">
            <a:spAutoFit/>
          </a:bodyPr>
          <a:lstStyle/>
          <a:p>
            <a:pPr marL="13970" algn="ctr">
              <a:spcBef>
                <a:spcPts val="1510"/>
              </a:spcBef>
            </a:pPr>
            <a:r>
              <a:rPr lang="en-US" sz="2400" i="1" dirty="0"/>
              <a:t>Peru generates </a:t>
            </a:r>
            <a:r>
              <a:rPr lang="en-US" sz="2400" b="1" i="1" dirty="0"/>
              <a:t>almost double</a:t>
            </a:r>
            <a:r>
              <a:rPr lang="en-US" sz="2400" i="1" dirty="0"/>
              <a:t> the revenue of its closest peers.</a:t>
            </a:r>
            <a:endParaRPr lang="en-US" sz="2200" i="1" spc="-114" dirty="0">
              <a:solidFill>
                <a:srgbClr val="003D7B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3529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AF7063F-8026-E609-A2F5-0BEBE33A15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839292"/>
              </p:ext>
            </p:extLst>
          </p:nvPr>
        </p:nvGraphicFramePr>
        <p:xfrm>
          <a:off x="457199" y="2123767"/>
          <a:ext cx="7949381" cy="43642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29A2334F-492F-0605-845E-83C845EBB22D}"/>
              </a:ext>
            </a:extLst>
          </p:cNvPr>
          <p:cNvSpPr txBox="1">
            <a:spLocks/>
          </p:cNvSpPr>
          <p:nvPr/>
        </p:nvSpPr>
        <p:spPr>
          <a:xfrm>
            <a:off x="0" y="953181"/>
            <a:ext cx="12192000" cy="744836"/>
          </a:xfrm>
          <a:prstGeom prst="rect">
            <a:avLst/>
          </a:prstGeom>
          <a:solidFill>
            <a:srgbClr val="285089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Q4 2024 Revenue – Risk Countries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5" name="Picture 2" descr="Marsh McLennan y sus empresas cambian su denominación a Marsh">
            <a:extLst>
              <a:ext uri="{FF2B5EF4-FFF2-40B4-BE49-F238E27FC236}">
                <a16:creationId xmlns:a16="http://schemas.microsoft.com/office/drawing/2014/main" id="{67957B3E-DF7D-4447-BE6C-DBABB0B11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46" y="369939"/>
            <a:ext cx="1282977" cy="28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bject 10">
            <a:extLst>
              <a:ext uri="{FF2B5EF4-FFF2-40B4-BE49-F238E27FC236}">
                <a16:creationId xmlns:a16="http://schemas.microsoft.com/office/drawing/2014/main" id="{11E9ED57-4A40-FE2D-962C-FDB8F42D29D2}"/>
              </a:ext>
            </a:extLst>
          </p:cNvPr>
          <p:cNvSpPr txBox="1"/>
          <p:nvPr/>
        </p:nvSpPr>
        <p:spPr>
          <a:xfrm>
            <a:off x="8406580" y="3248211"/>
            <a:ext cx="3667431" cy="1547860"/>
          </a:xfrm>
          <a:prstGeom prst="rect">
            <a:avLst/>
          </a:prstGeom>
        </p:spPr>
        <p:txBody>
          <a:bodyPr vert="horz" wrap="square" lIns="0" tIns="191770" rIns="0" bIns="0" rtlCol="0">
            <a:spAutoFit/>
          </a:bodyPr>
          <a:lstStyle/>
          <a:p>
            <a:pPr marL="13970" algn="ctr">
              <a:spcBef>
                <a:spcPts val="1510"/>
              </a:spcBef>
            </a:pPr>
            <a:r>
              <a:rPr lang="en-US" sz="2200" i="1" spc="-114" dirty="0">
                <a:solidFill>
                  <a:srgbClr val="003D7B"/>
                </a:solidFill>
                <a:latin typeface="Arial"/>
                <a:cs typeface="Arial"/>
              </a:rPr>
              <a:t>REVENUE IN USD FROM CHINA &amp; VENEZUELA  ONLY REPRESENTS 1.5% OF TOTAL REVENUE FOR Q4</a:t>
            </a:r>
          </a:p>
        </p:txBody>
      </p:sp>
    </p:spTree>
    <p:extLst>
      <p:ext uri="{BB962C8B-B14F-4D97-AF65-F5344CB8AC3E}">
        <p14:creationId xmlns:p14="http://schemas.microsoft.com/office/powerpoint/2010/main" val="1487292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">
            <a:extLst>
              <a:ext uri="{FF2B5EF4-FFF2-40B4-BE49-F238E27FC236}">
                <a16:creationId xmlns:a16="http://schemas.microsoft.com/office/drawing/2014/main" id="{D3B6B385-D98E-6A48-5BAA-276E952B444D}"/>
              </a:ext>
            </a:extLst>
          </p:cNvPr>
          <p:cNvSpPr txBox="1"/>
          <p:nvPr/>
        </p:nvSpPr>
        <p:spPr>
          <a:xfrm>
            <a:off x="639035" y="1268148"/>
            <a:ext cx="905609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45" dirty="0">
                <a:solidFill>
                  <a:srgbClr val="003D7B"/>
                </a:solidFill>
                <a:latin typeface="Arial"/>
                <a:cs typeface="Arial"/>
              </a:rPr>
              <a:t>MAR</a:t>
            </a:r>
            <a:r>
              <a:rPr lang="en-US" sz="3600" spc="-245" dirty="0">
                <a:solidFill>
                  <a:srgbClr val="003D7B"/>
                </a:solidFill>
                <a:latin typeface="Arial"/>
                <a:cs typeface="Arial"/>
              </a:rPr>
              <a:t>KET SECTION</a:t>
            </a:r>
            <a:r>
              <a:rPr sz="3600" spc="-165" dirty="0">
                <a:solidFill>
                  <a:srgbClr val="003D7B"/>
                </a:solidFill>
                <a:latin typeface="Arial"/>
                <a:cs typeface="Arial"/>
              </a:rPr>
              <a:t> </a:t>
            </a:r>
            <a:r>
              <a:rPr lang="en-US" sz="3600" spc="-204" dirty="0">
                <a:solidFill>
                  <a:srgbClr val="00A3CA"/>
                </a:solidFill>
                <a:latin typeface="Arial"/>
                <a:cs typeface="Arial"/>
              </a:rPr>
              <a:t>PERFORMANCE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D267C0E9-B12B-40B3-7920-9AE2F2E39D99}"/>
              </a:ext>
            </a:extLst>
          </p:cNvPr>
          <p:cNvSpPr txBox="1"/>
          <p:nvPr/>
        </p:nvSpPr>
        <p:spPr>
          <a:xfrm>
            <a:off x="639035" y="2016447"/>
            <a:ext cx="4510481" cy="436081"/>
          </a:xfrm>
          <a:prstGeom prst="rect">
            <a:avLst/>
          </a:prstGeom>
          <a:solidFill>
            <a:srgbClr val="00A3CA"/>
          </a:solidFill>
        </p:spPr>
        <p:txBody>
          <a:bodyPr vert="horz" wrap="square" lIns="0" tIns="0" rIns="0" bIns="0" rtlCol="0" anchor="ctr">
            <a:spAutoFit/>
          </a:bodyPr>
          <a:lstStyle/>
          <a:p>
            <a:pPr marL="31115">
              <a:lnSpc>
                <a:spcPts val="1480"/>
              </a:lnSpc>
            </a:pPr>
            <a:endParaRPr lang="en-US" sz="2800" b="1" spc="-70" dirty="0">
              <a:solidFill>
                <a:srgbClr val="FFFFFF"/>
              </a:solidFill>
              <a:latin typeface="+mj-lt"/>
              <a:cs typeface="Arial"/>
            </a:endParaRPr>
          </a:p>
          <a:p>
            <a:pPr marL="31115">
              <a:lnSpc>
                <a:spcPts val="1480"/>
              </a:lnSpc>
            </a:pPr>
            <a:r>
              <a:rPr lang="en-US" sz="2800" b="1" spc="-70" dirty="0">
                <a:solidFill>
                  <a:srgbClr val="FFFFFF"/>
                </a:solidFill>
                <a:latin typeface="+mj-lt"/>
                <a:cs typeface="Arial"/>
              </a:rPr>
              <a:t>Differences by Market Section</a:t>
            </a:r>
            <a:endParaRPr sz="2800" b="1" dirty="0">
              <a:latin typeface="+mj-lt"/>
              <a:cs typeface="Arial"/>
            </a:endParaRPr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CBD36685-3693-0BC9-403D-20C5CC688C6E}"/>
              </a:ext>
            </a:extLst>
          </p:cNvPr>
          <p:cNvSpPr txBox="1"/>
          <p:nvPr/>
        </p:nvSpPr>
        <p:spPr>
          <a:xfrm>
            <a:off x="639035" y="2713762"/>
            <a:ext cx="9464303" cy="3090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2000" dirty="0"/>
              <a:t>Revenue expectations differ structurally by section</a:t>
            </a:r>
          </a:p>
          <a:p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Section 2 clients had the highest average transaction value.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Section 1 clients had lower average ticket sizes.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NonNumeric</a:t>
            </a:r>
            <a:r>
              <a:rPr lang="en-US" sz="2000" dirty="0"/>
              <a:t> section (legacy or undefined IDs) represented the largest total volume and revenue simply due to scale.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Transaction count per section was not drastically different — the difference came from average ticket size.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In other words: Section explains revenue differences more through pricing structure and client profile, not volume concentration.</a:t>
            </a:r>
          </a:p>
        </p:txBody>
      </p:sp>
      <p:pic>
        <p:nvPicPr>
          <p:cNvPr id="7" name="Picture 2" descr="Marsh McLennan y sus empresas cambian su denominación a Marsh">
            <a:extLst>
              <a:ext uri="{FF2B5EF4-FFF2-40B4-BE49-F238E27FC236}">
                <a16:creationId xmlns:a16="http://schemas.microsoft.com/office/drawing/2014/main" id="{7B16452A-7A57-1858-FC3A-4AE7480BB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46" y="369939"/>
            <a:ext cx="1282977" cy="28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390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D752D-BD0D-BE07-E29F-EACE2C42B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">
            <a:extLst>
              <a:ext uri="{FF2B5EF4-FFF2-40B4-BE49-F238E27FC236}">
                <a16:creationId xmlns:a16="http://schemas.microsoft.com/office/drawing/2014/main" id="{85607366-1D9C-3A1F-8D3A-75CEBD638A9F}"/>
              </a:ext>
            </a:extLst>
          </p:cNvPr>
          <p:cNvSpPr txBox="1"/>
          <p:nvPr/>
        </p:nvSpPr>
        <p:spPr>
          <a:xfrm>
            <a:off x="639035" y="1268148"/>
            <a:ext cx="905609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600" spc="-245" dirty="0">
                <a:solidFill>
                  <a:srgbClr val="003D7B"/>
                </a:solidFill>
                <a:latin typeface="Arial"/>
                <a:cs typeface="Arial"/>
              </a:rPr>
              <a:t>REVENUE NOT</a:t>
            </a:r>
            <a:r>
              <a:rPr sz="3600" spc="-165" dirty="0">
                <a:solidFill>
                  <a:srgbClr val="003D7B"/>
                </a:solidFill>
                <a:latin typeface="Arial"/>
                <a:cs typeface="Arial"/>
              </a:rPr>
              <a:t> </a:t>
            </a:r>
            <a:r>
              <a:rPr lang="en-US" sz="3600" spc="-204" dirty="0">
                <a:solidFill>
                  <a:srgbClr val="00A3CA"/>
                </a:solidFill>
                <a:latin typeface="Arial"/>
                <a:cs typeface="Arial"/>
              </a:rPr>
              <a:t>MATERIALLY IMPACTED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20114DD5-7E0C-1BE3-D9B3-D167825658BA}"/>
              </a:ext>
            </a:extLst>
          </p:cNvPr>
          <p:cNvSpPr txBox="1"/>
          <p:nvPr/>
        </p:nvSpPr>
        <p:spPr>
          <a:xfrm>
            <a:off x="639035" y="2713762"/>
            <a:ext cx="9464303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2000" dirty="0"/>
              <a:t>Revenue highly diversified globally.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LatAm</a:t>
            </a:r>
            <a:r>
              <a:rPr lang="en-US" sz="2000" dirty="0"/>
              <a:t> contributes meaningfully but not disproportionately.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Peru has similar transaction volume to peers but </a:t>
            </a:r>
            <a:r>
              <a:rPr lang="en-US" sz="2000" b="1" dirty="0"/>
              <a:t>significantly higher revenue</a:t>
            </a:r>
            <a:r>
              <a:rPr lang="en-US" sz="2000" dirty="0"/>
              <a:t>. Meaning: higher average transaction size.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Risk countries represent only 1.49% of Q4 revenue.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No structural geographic concentration risk identified.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Economic strength (GDP, financial system maturity) likely influences transaction value.</a:t>
            </a:r>
          </a:p>
        </p:txBody>
      </p:sp>
      <p:pic>
        <p:nvPicPr>
          <p:cNvPr id="7" name="Picture 2" descr="Marsh McLennan y sus empresas cambian su denominación a Marsh">
            <a:extLst>
              <a:ext uri="{FF2B5EF4-FFF2-40B4-BE49-F238E27FC236}">
                <a16:creationId xmlns:a16="http://schemas.microsoft.com/office/drawing/2014/main" id="{DBD98342-FD83-FDCB-05FC-AA5F1A70A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46" y="369939"/>
            <a:ext cx="1282977" cy="28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7">
            <a:extLst>
              <a:ext uri="{FF2B5EF4-FFF2-40B4-BE49-F238E27FC236}">
                <a16:creationId xmlns:a16="http://schemas.microsoft.com/office/drawing/2014/main" id="{97A9BF70-1C54-353B-5018-6CB98AC7B38D}"/>
              </a:ext>
            </a:extLst>
          </p:cNvPr>
          <p:cNvSpPr txBox="1"/>
          <p:nvPr/>
        </p:nvSpPr>
        <p:spPr>
          <a:xfrm>
            <a:off x="639035" y="1995328"/>
            <a:ext cx="4205681" cy="457200"/>
          </a:xfrm>
          <a:prstGeom prst="rect">
            <a:avLst/>
          </a:prstGeom>
          <a:solidFill>
            <a:srgbClr val="00A3CA"/>
          </a:solidFill>
        </p:spPr>
        <p:txBody>
          <a:bodyPr vert="horz" wrap="square" lIns="0" tIns="0" rIns="0" bIns="0" rtlCol="0" anchor="ctr">
            <a:spAutoFit/>
          </a:bodyPr>
          <a:lstStyle/>
          <a:p>
            <a:pPr marL="31115">
              <a:lnSpc>
                <a:spcPts val="1480"/>
              </a:lnSpc>
            </a:pPr>
            <a:r>
              <a:rPr lang="en-US" sz="2800" b="1" spc="-70" dirty="0">
                <a:solidFill>
                  <a:srgbClr val="FFFFFF"/>
                </a:solidFill>
                <a:latin typeface="+mj-lt"/>
                <a:cs typeface="Arial"/>
              </a:rPr>
              <a:t>Differences by Geography</a:t>
            </a:r>
            <a:endParaRPr sz="2800" b="1" dirty="0">
              <a:latin typeface="+mj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864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F00B0789-6C8D-1FFA-8C58-320175F9642F}"/>
              </a:ext>
            </a:extLst>
          </p:cNvPr>
          <p:cNvGrpSpPr>
            <a:grpSpLocks noChangeAspect="1"/>
          </p:cNvGrpSpPr>
          <p:nvPr/>
        </p:nvGrpSpPr>
        <p:grpSpPr>
          <a:xfrm>
            <a:off x="1301546" y="0"/>
            <a:ext cx="10890454" cy="6853215"/>
            <a:chOff x="-906821" y="0"/>
            <a:chExt cx="8467184" cy="5328285"/>
          </a:xfrm>
        </p:grpSpPr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1503CF5F-CCD4-5309-ED4B-FDF334C3F1BA}"/>
                </a:ext>
              </a:extLst>
            </p:cNvPr>
            <p:cNvSpPr/>
            <p:nvPr/>
          </p:nvSpPr>
          <p:spPr>
            <a:xfrm>
              <a:off x="-896502" y="1580830"/>
              <a:ext cx="3943431" cy="6350"/>
            </a:xfrm>
            <a:custGeom>
              <a:avLst/>
              <a:gdLst/>
              <a:ahLst/>
              <a:cxnLst/>
              <a:rect l="l" t="t" r="r" b="b"/>
              <a:pathLst>
                <a:path w="2448560" h="6350">
                  <a:moveTo>
                    <a:pt x="2447999" y="0"/>
                  </a:moveTo>
                  <a:lnTo>
                    <a:pt x="0" y="0"/>
                  </a:lnTo>
                  <a:lnTo>
                    <a:pt x="0" y="6350"/>
                  </a:lnTo>
                  <a:lnTo>
                    <a:pt x="2447999" y="6350"/>
                  </a:lnTo>
                  <a:lnTo>
                    <a:pt x="2447999" y="0"/>
                  </a:lnTo>
                  <a:close/>
                </a:path>
              </a:pathLst>
            </a:custGeom>
            <a:solidFill>
              <a:srgbClr val="007A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" name="object 2">
              <a:extLst>
                <a:ext uri="{FF2B5EF4-FFF2-40B4-BE49-F238E27FC236}">
                  <a16:creationId xmlns:a16="http://schemas.microsoft.com/office/drawing/2014/main" id="{074AC1D8-A125-D5A8-0F27-2CAD97AFDAA7}"/>
                </a:ext>
              </a:extLst>
            </p:cNvPr>
            <p:cNvSpPr txBox="1"/>
            <p:nvPr/>
          </p:nvSpPr>
          <p:spPr>
            <a:xfrm>
              <a:off x="-875284" y="1705353"/>
              <a:ext cx="3027092" cy="284160"/>
            </a:xfrm>
            <a:prstGeom prst="rect">
              <a:avLst/>
            </a:prstGeom>
          </p:spPr>
          <p:txBody>
            <a:bodyPr vert="horz" wrap="square" lIns="0" tIns="5715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450"/>
                </a:spcBef>
              </a:pPr>
              <a:r>
                <a:rPr lang="en-US" sz="2000" b="1" spc="-80" dirty="0">
                  <a:solidFill>
                    <a:srgbClr val="00A3CA"/>
                  </a:solidFill>
                  <a:latin typeface="+mj-lt"/>
                  <a:cs typeface="Lucida Sans"/>
                </a:rPr>
                <a:t>STRATEGIC RECOMMENDATIONS</a:t>
              </a:r>
              <a:endParaRPr sz="2000" dirty="0">
                <a:latin typeface="+mj-lt"/>
                <a:cs typeface="Arial"/>
              </a:endParaRPr>
            </a:p>
          </p:txBody>
        </p:sp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B0F411D9-98DB-B5C0-6D92-22314E20015A}"/>
                </a:ext>
              </a:extLst>
            </p:cNvPr>
            <p:cNvSpPr txBox="1"/>
            <p:nvPr/>
          </p:nvSpPr>
          <p:spPr>
            <a:xfrm>
              <a:off x="-906821" y="2459815"/>
              <a:ext cx="3344718" cy="194823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Maintain diversified revenue structure.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Expand selectively in high-efficiency markets (Peru).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Conduct elasticity testing before price increases.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Continue monitoring regulatory risk exposure.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Develop section-specific growth strategy.</a:t>
              </a:r>
            </a:p>
          </p:txBody>
        </p:sp>
        <p:grpSp>
          <p:nvGrpSpPr>
            <p:cNvPr id="6" name="object 6">
              <a:extLst>
                <a:ext uri="{FF2B5EF4-FFF2-40B4-BE49-F238E27FC236}">
                  <a16:creationId xmlns:a16="http://schemas.microsoft.com/office/drawing/2014/main" id="{F71D5237-E4C7-553C-D4E7-82C9A8BB0D06}"/>
                </a:ext>
              </a:extLst>
            </p:cNvPr>
            <p:cNvGrpSpPr/>
            <p:nvPr/>
          </p:nvGrpSpPr>
          <p:grpSpPr>
            <a:xfrm>
              <a:off x="2508938" y="0"/>
              <a:ext cx="5051425" cy="5328285"/>
              <a:chOff x="2508938" y="0"/>
              <a:chExt cx="5051425" cy="5328285"/>
            </a:xfrm>
          </p:grpSpPr>
          <p:sp>
            <p:nvSpPr>
              <p:cNvPr id="7" name="object 7">
                <a:extLst>
                  <a:ext uri="{FF2B5EF4-FFF2-40B4-BE49-F238E27FC236}">
                    <a16:creationId xmlns:a16="http://schemas.microsoft.com/office/drawing/2014/main" id="{60704728-C21C-E50F-71C3-B74FF6F23807}"/>
                  </a:ext>
                </a:extLst>
              </p:cNvPr>
              <p:cNvSpPr/>
              <p:nvPr/>
            </p:nvSpPr>
            <p:spPr>
              <a:xfrm>
                <a:off x="2520000" y="0"/>
                <a:ext cx="5040630" cy="5328285"/>
              </a:xfrm>
              <a:custGeom>
                <a:avLst/>
                <a:gdLst/>
                <a:ahLst/>
                <a:cxnLst/>
                <a:rect l="l" t="t" r="r" b="b"/>
                <a:pathLst>
                  <a:path w="5040630" h="5328285">
                    <a:moveTo>
                      <a:pt x="0" y="0"/>
                    </a:moveTo>
                    <a:lnTo>
                      <a:pt x="0" y="5328005"/>
                    </a:lnTo>
                    <a:lnTo>
                      <a:pt x="5040005" y="5328005"/>
                    </a:lnTo>
                    <a:lnTo>
                      <a:pt x="504000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5E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" name="object 8">
                <a:extLst>
                  <a:ext uri="{FF2B5EF4-FFF2-40B4-BE49-F238E27FC236}">
                    <a16:creationId xmlns:a16="http://schemas.microsoft.com/office/drawing/2014/main" id="{882D0D61-98C1-E7A3-E2D8-CE8AA474550A}"/>
                  </a:ext>
                </a:extLst>
              </p:cNvPr>
              <p:cNvSpPr/>
              <p:nvPr/>
            </p:nvSpPr>
            <p:spPr>
              <a:xfrm>
                <a:off x="2508938" y="0"/>
                <a:ext cx="5051425" cy="1949450"/>
              </a:xfrm>
              <a:custGeom>
                <a:avLst/>
                <a:gdLst/>
                <a:ahLst/>
                <a:cxnLst/>
                <a:rect l="l" t="t" r="r" b="b"/>
                <a:pathLst>
                  <a:path w="5051425" h="1949450">
                    <a:moveTo>
                      <a:pt x="5051066" y="0"/>
                    </a:moveTo>
                    <a:lnTo>
                      <a:pt x="7810" y="0"/>
                    </a:lnTo>
                    <a:lnTo>
                      <a:pt x="9004" y="258761"/>
                    </a:lnTo>
                    <a:lnTo>
                      <a:pt x="0" y="296315"/>
                    </a:lnTo>
                    <a:lnTo>
                      <a:pt x="2558072" y="1949004"/>
                    </a:lnTo>
                    <a:lnTo>
                      <a:pt x="5051066" y="438097"/>
                    </a:lnTo>
                    <a:lnTo>
                      <a:pt x="5051066" y="0"/>
                    </a:lnTo>
                    <a:close/>
                  </a:path>
                </a:pathLst>
              </a:custGeom>
              <a:solidFill>
                <a:srgbClr val="FFFFFF">
                  <a:alpha val="69999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7D814675-BA50-9FFA-01AB-85B8957DA16C}"/>
                </a:ext>
              </a:extLst>
            </p:cNvPr>
            <p:cNvSpPr txBox="1"/>
            <p:nvPr/>
          </p:nvSpPr>
          <p:spPr>
            <a:xfrm>
              <a:off x="3223044" y="360727"/>
              <a:ext cx="3698875" cy="66403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algn="ctr">
                <a:lnSpc>
                  <a:spcPct val="100000"/>
                </a:lnSpc>
                <a:spcBef>
                  <a:spcPts val="100"/>
                </a:spcBef>
              </a:pPr>
              <a:r>
                <a:rPr sz="1200" spc="-55" dirty="0">
                  <a:solidFill>
                    <a:srgbClr val="293745"/>
                  </a:solidFill>
                  <a:latin typeface="Arial"/>
                  <a:cs typeface="Arial"/>
                </a:rPr>
                <a:t>Operating</a:t>
              </a:r>
              <a:r>
                <a:rPr sz="1200" spc="-40" dirty="0">
                  <a:solidFill>
                    <a:srgbClr val="293745"/>
                  </a:solidFill>
                  <a:latin typeface="Arial"/>
                  <a:cs typeface="Arial"/>
                </a:rPr>
                <a:t> </a:t>
              </a:r>
              <a:r>
                <a:rPr sz="1200" spc="-65" dirty="0">
                  <a:solidFill>
                    <a:srgbClr val="293745"/>
                  </a:solidFill>
                  <a:latin typeface="Arial"/>
                  <a:cs typeface="Arial"/>
                </a:rPr>
                <a:t>at</a:t>
              </a:r>
              <a:r>
                <a:rPr sz="1200" spc="-40" dirty="0">
                  <a:solidFill>
                    <a:srgbClr val="293745"/>
                  </a:solidFill>
                  <a:latin typeface="Arial"/>
                  <a:cs typeface="Arial"/>
                </a:rPr>
                <a:t> </a:t>
              </a:r>
              <a:r>
                <a:rPr sz="1200" spc="-50" dirty="0">
                  <a:solidFill>
                    <a:srgbClr val="293745"/>
                  </a:solidFill>
                  <a:latin typeface="Arial"/>
                  <a:cs typeface="Arial"/>
                </a:rPr>
                <a:t>the</a:t>
              </a:r>
              <a:r>
                <a:rPr sz="1200" spc="-40" dirty="0">
                  <a:solidFill>
                    <a:srgbClr val="293745"/>
                  </a:solidFill>
                  <a:latin typeface="Arial"/>
                  <a:cs typeface="Arial"/>
                </a:rPr>
                <a:t> </a:t>
              </a:r>
              <a:r>
                <a:rPr sz="1200" spc="-55" dirty="0">
                  <a:solidFill>
                    <a:srgbClr val="293745"/>
                  </a:solidFill>
                  <a:latin typeface="Arial"/>
                  <a:cs typeface="Arial"/>
                </a:rPr>
                <a:t>intersection</a:t>
              </a:r>
              <a:r>
                <a:rPr sz="1200" spc="-40" dirty="0">
                  <a:solidFill>
                    <a:srgbClr val="293745"/>
                  </a:solidFill>
                  <a:latin typeface="Arial"/>
                  <a:cs typeface="Arial"/>
                </a:rPr>
                <a:t> </a:t>
              </a:r>
              <a:r>
                <a:rPr sz="1200" spc="-55" dirty="0">
                  <a:solidFill>
                    <a:srgbClr val="293745"/>
                  </a:solidFill>
                  <a:latin typeface="Arial"/>
                  <a:cs typeface="Arial"/>
                </a:rPr>
                <a:t>of</a:t>
              </a:r>
              <a:r>
                <a:rPr sz="1200" spc="-40" dirty="0">
                  <a:solidFill>
                    <a:srgbClr val="293745"/>
                  </a:solidFill>
                  <a:latin typeface="Arial"/>
                  <a:cs typeface="Arial"/>
                </a:rPr>
                <a:t> </a:t>
              </a:r>
              <a:r>
                <a:rPr sz="1200" spc="-55" dirty="0">
                  <a:solidFill>
                    <a:srgbClr val="293745"/>
                  </a:solidFill>
                  <a:latin typeface="Arial"/>
                  <a:cs typeface="Arial"/>
                </a:rPr>
                <a:t>risk,</a:t>
              </a:r>
              <a:r>
                <a:rPr sz="1200" spc="-40" dirty="0">
                  <a:solidFill>
                    <a:srgbClr val="293745"/>
                  </a:solidFill>
                  <a:latin typeface="Arial"/>
                  <a:cs typeface="Arial"/>
                </a:rPr>
                <a:t> </a:t>
              </a:r>
              <a:r>
                <a:rPr sz="1200" spc="-65" dirty="0">
                  <a:solidFill>
                    <a:srgbClr val="293745"/>
                  </a:solidFill>
                  <a:latin typeface="Arial"/>
                  <a:cs typeface="Arial"/>
                </a:rPr>
                <a:t>strategy,</a:t>
              </a:r>
              <a:r>
                <a:rPr sz="1200" spc="-40" dirty="0">
                  <a:solidFill>
                    <a:srgbClr val="293745"/>
                  </a:solidFill>
                  <a:latin typeface="Arial"/>
                  <a:cs typeface="Arial"/>
                </a:rPr>
                <a:t> </a:t>
              </a:r>
              <a:r>
                <a:rPr sz="1200" spc="-75" dirty="0">
                  <a:solidFill>
                    <a:srgbClr val="293745"/>
                  </a:solidFill>
                  <a:latin typeface="Arial"/>
                  <a:cs typeface="Arial"/>
                </a:rPr>
                <a:t>and</a:t>
              </a:r>
              <a:r>
                <a:rPr sz="1200" spc="-40" dirty="0">
                  <a:solidFill>
                    <a:srgbClr val="293745"/>
                  </a:solidFill>
                  <a:latin typeface="Arial"/>
                  <a:cs typeface="Arial"/>
                </a:rPr>
                <a:t> </a:t>
              </a:r>
              <a:r>
                <a:rPr sz="1200" spc="-60" dirty="0">
                  <a:solidFill>
                    <a:srgbClr val="293745"/>
                  </a:solidFill>
                  <a:latin typeface="Arial"/>
                  <a:cs typeface="Arial"/>
                </a:rPr>
                <a:t>people,</a:t>
              </a:r>
              <a:r>
                <a:rPr sz="1200" spc="-40" dirty="0">
                  <a:solidFill>
                    <a:srgbClr val="293745"/>
                  </a:solidFill>
                  <a:latin typeface="Arial"/>
                  <a:cs typeface="Arial"/>
                </a:rPr>
                <a:t> </a:t>
              </a:r>
              <a:r>
                <a:rPr sz="1200" spc="-25" dirty="0">
                  <a:solidFill>
                    <a:srgbClr val="293745"/>
                  </a:solidFill>
                  <a:latin typeface="Arial"/>
                  <a:cs typeface="Arial"/>
                </a:rPr>
                <a:t>we </a:t>
              </a:r>
              <a:r>
                <a:rPr sz="1200" spc="-45" dirty="0">
                  <a:solidFill>
                    <a:srgbClr val="293745"/>
                  </a:solidFill>
                  <a:latin typeface="Arial"/>
                  <a:cs typeface="Arial"/>
                </a:rPr>
                <a:t>partner</a:t>
              </a:r>
              <a:r>
                <a:rPr sz="1200" spc="-40" dirty="0">
                  <a:solidFill>
                    <a:srgbClr val="293745"/>
                  </a:solidFill>
                  <a:latin typeface="Arial"/>
                  <a:cs typeface="Arial"/>
                </a:rPr>
                <a:t> </a:t>
              </a:r>
              <a:r>
                <a:rPr sz="1200" spc="-35" dirty="0">
                  <a:solidFill>
                    <a:srgbClr val="293745"/>
                  </a:solidFill>
                  <a:latin typeface="Arial"/>
                  <a:cs typeface="Arial"/>
                </a:rPr>
                <a:t>with</a:t>
              </a:r>
              <a:r>
                <a:rPr sz="1200" spc="-40" dirty="0">
                  <a:solidFill>
                    <a:srgbClr val="293745"/>
                  </a:solidFill>
                  <a:latin typeface="Arial"/>
                  <a:cs typeface="Arial"/>
                </a:rPr>
                <a:t> </a:t>
              </a:r>
              <a:r>
                <a:rPr sz="1200" spc="-55" dirty="0">
                  <a:solidFill>
                    <a:srgbClr val="293745"/>
                  </a:solidFill>
                  <a:latin typeface="Arial"/>
                  <a:cs typeface="Arial"/>
                </a:rPr>
                <a:t>our</a:t>
              </a:r>
              <a:r>
                <a:rPr sz="1200" spc="-40" dirty="0">
                  <a:solidFill>
                    <a:srgbClr val="293745"/>
                  </a:solidFill>
                  <a:latin typeface="Arial"/>
                  <a:cs typeface="Arial"/>
                </a:rPr>
                <a:t> </a:t>
              </a:r>
              <a:r>
                <a:rPr sz="1200" spc="-60" dirty="0">
                  <a:solidFill>
                    <a:srgbClr val="293745"/>
                  </a:solidFill>
                  <a:latin typeface="Arial"/>
                  <a:cs typeface="Arial"/>
                </a:rPr>
                <a:t>clients</a:t>
              </a:r>
              <a:r>
                <a:rPr sz="1200" spc="-40" dirty="0">
                  <a:solidFill>
                    <a:srgbClr val="293745"/>
                  </a:solidFill>
                  <a:latin typeface="Arial"/>
                  <a:cs typeface="Arial"/>
                </a:rPr>
                <a:t> </a:t>
              </a:r>
              <a:r>
                <a:rPr sz="1200" spc="-35" dirty="0">
                  <a:solidFill>
                    <a:srgbClr val="293745"/>
                  </a:solidFill>
                  <a:latin typeface="Arial"/>
                  <a:cs typeface="Arial"/>
                </a:rPr>
                <a:t>to</a:t>
              </a:r>
              <a:r>
                <a:rPr sz="1200" spc="-40" dirty="0">
                  <a:solidFill>
                    <a:srgbClr val="293745"/>
                  </a:solidFill>
                  <a:latin typeface="Arial"/>
                  <a:cs typeface="Arial"/>
                </a:rPr>
                <a:t> </a:t>
              </a:r>
              <a:r>
                <a:rPr sz="1200" spc="-85" dirty="0">
                  <a:solidFill>
                    <a:srgbClr val="293745"/>
                  </a:solidFill>
                  <a:latin typeface="Arial"/>
                  <a:cs typeface="Arial"/>
                </a:rPr>
                <a:t>address</a:t>
              </a:r>
              <a:r>
                <a:rPr sz="1200" spc="-40" dirty="0">
                  <a:solidFill>
                    <a:srgbClr val="293745"/>
                  </a:solidFill>
                  <a:latin typeface="Arial"/>
                  <a:cs typeface="Arial"/>
                </a:rPr>
                <a:t> their </a:t>
              </a:r>
              <a:r>
                <a:rPr sz="1200" spc="-75" dirty="0">
                  <a:solidFill>
                    <a:srgbClr val="293745"/>
                  </a:solidFill>
                  <a:latin typeface="Arial"/>
                  <a:cs typeface="Arial"/>
                </a:rPr>
                <a:t>complex</a:t>
              </a:r>
              <a:r>
                <a:rPr sz="1200" spc="-35" dirty="0">
                  <a:solidFill>
                    <a:srgbClr val="293745"/>
                  </a:solidFill>
                  <a:latin typeface="Arial"/>
                  <a:cs typeface="Arial"/>
                </a:rPr>
                <a:t> </a:t>
              </a:r>
              <a:r>
                <a:rPr sz="1200" spc="-20" dirty="0">
                  <a:solidFill>
                    <a:srgbClr val="293745"/>
                  </a:solidFill>
                  <a:latin typeface="Arial"/>
                  <a:cs typeface="Arial"/>
                </a:rPr>
                <a:t>challenges.</a:t>
              </a:r>
              <a:endParaRPr sz="1200" dirty="0">
                <a:latin typeface="Arial"/>
                <a:cs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sz="1200" spc="-65" dirty="0">
                  <a:solidFill>
                    <a:srgbClr val="293745"/>
                  </a:solidFill>
                  <a:latin typeface="Arial"/>
                  <a:cs typeface="Arial"/>
                </a:rPr>
                <a:t>Our</a:t>
              </a:r>
              <a:r>
                <a:rPr sz="1200" spc="-60" dirty="0">
                  <a:solidFill>
                    <a:srgbClr val="293745"/>
                  </a:solidFill>
                  <a:latin typeface="Arial"/>
                  <a:cs typeface="Arial"/>
                </a:rPr>
                <a:t> </a:t>
              </a:r>
              <a:r>
                <a:rPr sz="1200" spc="-70" dirty="0">
                  <a:solidFill>
                    <a:srgbClr val="293745"/>
                  </a:solidFill>
                  <a:latin typeface="Arial"/>
                  <a:cs typeface="Arial"/>
                </a:rPr>
                <a:t>approach</a:t>
              </a:r>
              <a:r>
                <a:rPr sz="1200" spc="-60" dirty="0">
                  <a:solidFill>
                    <a:srgbClr val="293745"/>
                  </a:solidFill>
                  <a:latin typeface="Arial"/>
                  <a:cs typeface="Arial"/>
                </a:rPr>
                <a:t> </a:t>
              </a:r>
              <a:r>
                <a:rPr sz="1200" spc="-75" dirty="0">
                  <a:solidFill>
                    <a:srgbClr val="293745"/>
                  </a:solidFill>
                  <a:latin typeface="Arial"/>
                  <a:cs typeface="Arial"/>
                </a:rPr>
                <a:t>is</a:t>
              </a:r>
              <a:r>
                <a:rPr sz="1200" spc="-55" dirty="0">
                  <a:solidFill>
                    <a:srgbClr val="293745"/>
                  </a:solidFill>
                  <a:latin typeface="Arial"/>
                  <a:cs typeface="Arial"/>
                </a:rPr>
                <a:t> </a:t>
              </a:r>
              <a:r>
                <a:rPr sz="1200" spc="-60" dirty="0">
                  <a:solidFill>
                    <a:srgbClr val="293745"/>
                  </a:solidFill>
                  <a:latin typeface="Arial"/>
                  <a:cs typeface="Arial"/>
                </a:rPr>
                <a:t>unique </a:t>
              </a:r>
              <a:r>
                <a:rPr sz="1200" spc="-35" dirty="0">
                  <a:solidFill>
                    <a:srgbClr val="293745"/>
                  </a:solidFill>
                  <a:latin typeface="Arial"/>
                  <a:cs typeface="Arial"/>
                </a:rPr>
                <a:t>in</a:t>
              </a:r>
              <a:r>
                <a:rPr sz="1200" spc="-60" dirty="0">
                  <a:solidFill>
                    <a:srgbClr val="293745"/>
                  </a:solidFill>
                  <a:latin typeface="Arial"/>
                  <a:cs typeface="Arial"/>
                </a:rPr>
                <a:t> </a:t>
              </a:r>
              <a:r>
                <a:rPr sz="1200" spc="-50" dirty="0">
                  <a:solidFill>
                    <a:srgbClr val="293745"/>
                  </a:solidFill>
                  <a:latin typeface="Arial"/>
                  <a:cs typeface="Arial"/>
                </a:rPr>
                <a:t>the</a:t>
              </a:r>
              <a:r>
                <a:rPr sz="1200" spc="-55" dirty="0">
                  <a:solidFill>
                    <a:srgbClr val="293745"/>
                  </a:solidFill>
                  <a:latin typeface="Arial"/>
                  <a:cs typeface="Arial"/>
                </a:rPr>
                <a:t> </a:t>
              </a:r>
              <a:r>
                <a:rPr sz="1200" spc="-10" dirty="0">
                  <a:solidFill>
                    <a:srgbClr val="293745"/>
                  </a:solidFill>
                  <a:latin typeface="Arial"/>
                  <a:cs typeface="Arial"/>
                </a:rPr>
                <a:t>industry.</a:t>
              </a:r>
              <a:endParaRPr sz="1200" dirty="0">
                <a:latin typeface="Arial"/>
                <a:cs typeface="Arial"/>
              </a:endParaRPr>
            </a:p>
            <a:p>
              <a:pPr algn="ctr">
                <a:lnSpc>
                  <a:spcPct val="100000"/>
                </a:lnSpc>
                <a:spcBef>
                  <a:spcPts val="810"/>
                </a:spcBef>
              </a:pPr>
              <a:r>
                <a:rPr sz="1200" spc="-80" dirty="0">
                  <a:solidFill>
                    <a:srgbClr val="293745"/>
                  </a:solidFill>
                  <a:latin typeface="Arial"/>
                  <a:cs typeface="Arial"/>
                </a:rPr>
                <a:t>That’s</a:t>
              </a:r>
              <a:r>
                <a:rPr sz="1200" spc="-50" dirty="0">
                  <a:solidFill>
                    <a:srgbClr val="293745"/>
                  </a:solidFill>
                  <a:latin typeface="Arial"/>
                  <a:cs typeface="Arial"/>
                </a:rPr>
                <a:t> </a:t>
              </a:r>
              <a:r>
                <a:rPr sz="1200" b="1" spc="-135" dirty="0">
                  <a:solidFill>
                    <a:srgbClr val="293745"/>
                  </a:solidFill>
                  <a:latin typeface="Lucida Sans"/>
                  <a:cs typeface="Lucida Sans"/>
                </a:rPr>
                <a:t>THE</a:t>
              </a:r>
              <a:r>
                <a:rPr sz="1200" b="1" spc="-100" dirty="0">
                  <a:solidFill>
                    <a:srgbClr val="293745"/>
                  </a:solidFill>
                  <a:latin typeface="Lucida Sans"/>
                  <a:cs typeface="Lucida Sans"/>
                </a:rPr>
                <a:t> </a:t>
              </a:r>
              <a:r>
                <a:rPr sz="1200" b="1" spc="-114" dirty="0">
                  <a:solidFill>
                    <a:srgbClr val="293745"/>
                  </a:solidFill>
                  <a:latin typeface="Lucida Sans"/>
                  <a:cs typeface="Lucida Sans"/>
                </a:rPr>
                <a:t>MMC</a:t>
              </a:r>
              <a:r>
                <a:rPr sz="1200" b="1" spc="-95" dirty="0">
                  <a:solidFill>
                    <a:srgbClr val="293745"/>
                  </a:solidFill>
                  <a:latin typeface="Lucida Sans"/>
                  <a:cs typeface="Lucida Sans"/>
                </a:rPr>
                <a:t> </a:t>
              </a:r>
              <a:r>
                <a:rPr sz="1200" b="1" spc="-35" dirty="0">
                  <a:solidFill>
                    <a:srgbClr val="293745"/>
                  </a:solidFill>
                  <a:latin typeface="Lucida Sans"/>
                  <a:cs typeface="Lucida Sans"/>
                </a:rPr>
                <a:t>ADVANTAGE</a:t>
              </a:r>
              <a:r>
                <a:rPr sz="1200" spc="-35" dirty="0">
                  <a:solidFill>
                    <a:srgbClr val="727A7F"/>
                  </a:solidFill>
                  <a:latin typeface="Arial"/>
                  <a:cs typeface="Arial"/>
                </a:rPr>
                <a:t>.</a:t>
              </a:r>
              <a:endParaRPr sz="1200" dirty="0">
                <a:latin typeface="Arial"/>
                <a:cs typeface="Arial"/>
              </a:endParaRPr>
            </a:p>
          </p:txBody>
        </p:sp>
        <p:grpSp>
          <p:nvGrpSpPr>
            <p:cNvPr id="10" name="object 10">
              <a:extLst>
                <a:ext uri="{FF2B5EF4-FFF2-40B4-BE49-F238E27FC236}">
                  <a16:creationId xmlns:a16="http://schemas.microsoft.com/office/drawing/2014/main" id="{A3D5BD05-AB29-24F3-E2BC-3B70C9E690B3}"/>
                </a:ext>
              </a:extLst>
            </p:cNvPr>
            <p:cNvGrpSpPr/>
            <p:nvPr/>
          </p:nvGrpSpPr>
          <p:grpSpPr>
            <a:xfrm>
              <a:off x="3662993" y="2078999"/>
              <a:ext cx="2799080" cy="2922905"/>
              <a:chOff x="3662993" y="2078999"/>
              <a:chExt cx="2799080" cy="2922905"/>
            </a:xfrm>
          </p:grpSpPr>
          <p:sp>
            <p:nvSpPr>
              <p:cNvPr id="11" name="object 11">
                <a:extLst>
                  <a:ext uri="{FF2B5EF4-FFF2-40B4-BE49-F238E27FC236}">
                    <a16:creationId xmlns:a16="http://schemas.microsoft.com/office/drawing/2014/main" id="{1CF46577-E17B-84D3-1417-099D0E00BBC0}"/>
                  </a:ext>
                </a:extLst>
              </p:cNvPr>
              <p:cNvSpPr/>
              <p:nvPr/>
            </p:nvSpPr>
            <p:spPr>
              <a:xfrm>
                <a:off x="3663002" y="3076093"/>
                <a:ext cx="863600" cy="997585"/>
              </a:xfrm>
              <a:custGeom>
                <a:avLst/>
                <a:gdLst/>
                <a:ahLst/>
                <a:cxnLst/>
                <a:rect l="l" t="t" r="r" b="b"/>
                <a:pathLst>
                  <a:path w="863600" h="997585">
                    <a:moveTo>
                      <a:pt x="863396" y="0"/>
                    </a:moveTo>
                    <a:lnTo>
                      <a:pt x="0" y="498475"/>
                    </a:lnTo>
                    <a:lnTo>
                      <a:pt x="863409" y="996988"/>
                    </a:lnTo>
                    <a:lnTo>
                      <a:pt x="863396" y="0"/>
                    </a:lnTo>
                    <a:close/>
                  </a:path>
                </a:pathLst>
              </a:custGeom>
              <a:solidFill>
                <a:srgbClr val="4FBFDA">
                  <a:alpha val="89999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12">
                <a:extLst>
                  <a:ext uri="{FF2B5EF4-FFF2-40B4-BE49-F238E27FC236}">
                    <a16:creationId xmlns:a16="http://schemas.microsoft.com/office/drawing/2014/main" id="{1A8BC8C5-D812-9106-7541-EAEA5949C26D}"/>
                  </a:ext>
                </a:extLst>
              </p:cNvPr>
              <p:cNvSpPr/>
              <p:nvPr/>
            </p:nvSpPr>
            <p:spPr>
              <a:xfrm>
                <a:off x="4526402" y="2577559"/>
                <a:ext cx="863600" cy="997585"/>
              </a:xfrm>
              <a:custGeom>
                <a:avLst/>
                <a:gdLst/>
                <a:ahLst/>
                <a:cxnLst/>
                <a:rect l="l" t="t" r="r" b="b"/>
                <a:pathLst>
                  <a:path w="863600" h="997585">
                    <a:moveTo>
                      <a:pt x="863473" y="0"/>
                    </a:moveTo>
                    <a:lnTo>
                      <a:pt x="0" y="498475"/>
                    </a:lnTo>
                    <a:lnTo>
                      <a:pt x="863473" y="996988"/>
                    </a:lnTo>
                    <a:lnTo>
                      <a:pt x="863473" y="0"/>
                    </a:lnTo>
                    <a:close/>
                  </a:path>
                </a:pathLst>
              </a:custGeom>
              <a:solidFill>
                <a:srgbClr val="00B0D2">
                  <a:alpha val="89999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13">
                <a:extLst>
                  <a:ext uri="{FF2B5EF4-FFF2-40B4-BE49-F238E27FC236}">
                    <a16:creationId xmlns:a16="http://schemas.microsoft.com/office/drawing/2014/main" id="{A63F0EF2-8FCE-02D2-2072-864C55696A6E}"/>
                  </a:ext>
                </a:extLst>
              </p:cNvPr>
              <p:cNvSpPr/>
              <p:nvPr/>
            </p:nvSpPr>
            <p:spPr>
              <a:xfrm>
                <a:off x="3662993" y="2078999"/>
                <a:ext cx="863600" cy="1496060"/>
              </a:xfrm>
              <a:custGeom>
                <a:avLst/>
                <a:gdLst/>
                <a:ahLst/>
                <a:cxnLst/>
                <a:rect l="l" t="t" r="r" b="b"/>
                <a:pathLst>
                  <a:path w="863600" h="1496060">
                    <a:moveTo>
                      <a:pt x="863422" y="0"/>
                    </a:moveTo>
                    <a:lnTo>
                      <a:pt x="25" y="498500"/>
                    </a:lnTo>
                    <a:lnTo>
                      <a:pt x="0" y="1495552"/>
                    </a:lnTo>
                    <a:lnTo>
                      <a:pt x="863422" y="997038"/>
                    </a:lnTo>
                    <a:lnTo>
                      <a:pt x="863422" y="0"/>
                    </a:lnTo>
                    <a:close/>
                  </a:path>
                </a:pathLst>
              </a:custGeom>
              <a:solidFill>
                <a:srgbClr val="00A3CA">
                  <a:alpha val="89999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14">
                <a:extLst>
                  <a:ext uri="{FF2B5EF4-FFF2-40B4-BE49-F238E27FC236}">
                    <a16:creationId xmlns:a16="http://schemas.microsoft.com/office/drawing/2014/main" id="{6E6ADD92-7B0A-1CBB-A593-04F78E654E90}"/>
                  </a:ext>
                </a:extLst>
              </p:cNvPr>
              <p:cNvSpPr/>
              <p:nvPr/>
            </p:nvSpPr>
            <p:spPr>
              <a:xfrm>
                <a:off x="4526399" y="2078999"/>
                <a:ext cx="863600" cy="997585"/>
              </a:xfrm>
              <a:custGeom>
                <a:avLst/>
                <a:gdLst/>
                <a:ahLst/>
                <a:cxnLst/>
                <a:rect l="l" t="t" r="r" b="b"/>
                <a:pathLst>
                  <a:path w="863600" h="997585">
                    <a:moveTo>
                      <a:pt x="12" y="0"/>
                    </a:moveTo>
                    <a:lnTo>
                      <a:pt x="0" y="997038"/>
                    </a:lnTo>
                    <a:lnTo>
                      <a:pt x="863472" y="49850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4FBFDA">
                  <a:alpha val="89999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15">
                <a:extLst>
                  <a:ext uri="{FF2B5EF4-FFF2-40B4-BE49-F238E27FC236}">
                    <a16:creationId xmlns:a16="http://schemas.microsoft.com/office/drawing/2014/main" id="{F6EBCDCD-9AA1-4384-F839-0E349D44F9EA}"/>
                  </a:ext>
                </a:extLst>
              </p:cNvPr>
              <p:cNvSpPr/>
              <p:nvPr/>
            </p:nvSpPr>
            <p:spPr>
              <a:xfrm>
                <a:off x="4526399" y="3076093"/>
                <a:ext cx="863600" cy="997585"/>
              </a:xfrm>
              <a:custGeom>
                <a:avLst/>
                <a:gdLst/>
                <a:ahLst/>
                <a:cxnLst/>
                <a:rect l="l" t="t" r="r" b="b"/>
                <a:pathLst>
                  <a:path w="863600" h="997585">
                    <a:moveTo>
                      <a:pt x="0" y="0"/>
                    </a:moveTo>
                    <a:lnTo>
                      <a:pt x="12" y="996988"/>
                    </a:lnTo>
                    <a:lnTo>
                      <a:pt x="863472" y="4984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3C4DC">
                  <a:alpha val="79998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16">
                <a:extLst>
                  <a:ext uri="{FF2B5EF4-FFF2-40B4-BE49-F238E27FC236}">
                    <a16:creationId xmlns:a16="http://schemas.microsoft.com/office/drawing/2014/main" id="{BAB2E2D8-CB28-1EEC-16C3-4D1C1A1C62E1}"/>
                  </a:ext>
                </a:extLst>
              </p:cNvPr>
              <p:cNvSpPr/>
              <p:nvPr/>
            </p:nvSpPr>
            <p:spPr>
              <a:xfrm>
                <a:off x="4735181" y="3076093"/>
                <a:ext cx="863600" cy="997585"/>
              </a:xfrm>
              <a:custGeom>
                <a:avLst/>
                <a:gdLst/>
                <a:ahLst/>
                <a:cxnLst/>
                <a:rect l="l" t="t" r="r" b="b"/>
                <a:pathLst>
                  <a:path w="863600" h="997585">
                    <a:moveTo>
                      <a:pt x="863396" y="0"/>
                    </a:moveTo>
                    <a:lnTo>
                      <a:pt x="0" y="498475"/>
                    </a:lnTo>
                    <a:lnTo>
                      <a:pt x="863384" y="996988"/>
                    </a:lnTo>
                    <a:lnTo>
                      <a:pt x="863396" y="0"/>
                    </a:lnTo>
                    <a:close/>
                  </a:path>
                </a:pathLst>
              </a:custGeom>
              <a:solidFill>
                <a:srgbClr val="008ABA">
                  <a:alpha val="79998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17">
                <a:extLst>
                  <a:ext uri="{FF2B5EF4-FFF2-40B4-BE49-F238E27FC236}">
                    <a16:creationId xmlns:a16="http://schemas.microsoft.com/office/drawing/2014/main" id="{34828086-773E-99F0-08AC-956DC6A63191}"/>
                  </a:ext>
                </a:extLst>
              </p:cNvPr>
              <p:cNvSpPr/>
              <p:nvPr/>
            </p:nvSpPr>
            <p:spPr>
              <a:xfrm>
                <a:off x="4735178" y="2577559"/>
                <a:ext cx="863600" cy="997585"/>
              </a:xfrm>
              <a:custGeom>
                <a:avLst/>
                <a:gdLst/>
                <a:ahLst/>
                <a:cxnLst/>
                <a:rect l="l" t="t" r="r" b="b"/>
                <a:pathLst>
                  <a:path w="863600" h="997585">
                    <a:moveTo>
                      <a:pt x="0" y="0"/>
                    </a:moveTo>
                    <a:lnTo>
                      <a:pt x="0" y="996988"/>
                    </a:lnTo>
                    <a:lnTo>
                      <a:pt x="863422" y="4984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B0D1">
                  <a:alpha val="89999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18">
                <a:extLst>
                  <a:ext uri="{FF2B5EF4-FFF2-40B4-BE49-F238E27FC236}">
                    <a16:creationId xmlns:a16="http://schemas.microsoft.com/office/drawing/2014/main" id="{DD9A972F-BCA1-6CA3-B135-43A007A09AEE}"/>
                  </a:ext>
                </a:extLst>
              </p:cNvPr>
              <p:cNvSpPr/>
              <p:nvPr/>
            </p:nvSpPr>
            <p:spPr>
              <a:xfrm>
                <a:off x="5598567" y="2079005"/>
                <a:ext cx="863600" cy="1496060"/>
              </a:xfrm>
              <a:custGeom>
                <a:avLst/>
                <a:gdLst/>
                <a:ahLst/>
                <a:cxnLst/>
                <a:rect l="l" t="t" r="r" b="b"/>
                <a:pathLst>
                  <a:path w="863600" h="1496060">
                    <a:moveTo>
                      <a:pt x="63" y="0"/>
                    </a:moveTo>
                    <a:lnTo>
                      <a:pt x="0" y="997038"/>
                    </a:lnTo>
                    <a:lnTo>
                      <a:pt x="863485" y="1495539"/>
                    </a:lnTo>
                    <a:lnTo>
                      <a:pt x="863485" y="498551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007AB0">
                  <a:alpha val="89999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19">
                <a:extLst>
                  <a:ext uri="{FF2B5EF4-FFF2-40B4-BE49-F238E27FC236}">
                    <a16:creationId xmlns:a16="http://schemas.microsoft.com/office/drawing/2014/main" id="{13731892-3C6E-5078-C41B-D6C9A21112BB}"/>
                  </a:ext>
                </a:extLst>
              </p:cNvPr>
              <p:cNvSpPr/>
              <p:nvPr/>
            </p:nvSpPr>
            <p:spPr>
              <a:xfrm>
                <a:off x="4735169" y="2079002"/>
                <a:ext cx="1727200" cy="1994535"/>
              </a:xfrm>
              <a:custGeom>
                <a:avLst/>
                <a:gdLst/>
                <a:ahLst/>
                <a:cxnLst/>
                <a:rect l="l" t="t" r="r" b="b"/>
                <a:pathLst>
                  <a:path w="1727200" h="1994535">
                    <a:moveTo>
                      <a:pt x="863422" y="0"/>
                    </a:moveTo>
                    <a:lnTo>
                      <a:pt x="0" y="498500"/>
                    </a:lnTo>
                    <a:lnTo>
                      <a:pt x="863422" y="997038"/>
                    </a:lnTo>
                    <a:lnTo>
                      <a:pt x="863422" y="0"/>
                    </a:lnTo>
                    <a:close/>
                  </a:path>
                  <a:path w="1727200" h="1994535">
                    <a:moveTo>
                      <a:pt x="1726869" y="1495577"/>
                    </a:moveTo>
                    <a:lnTo>
                      <a:pt x="863384" y="997102"/>
                    </a:lnTo>
                    <a:lnTo>
                      <a:pt x="863384" y="1994090"/>
                    </a:lnTo>
                    <a:lnTo>
                      <a:pt x="1726869" y="1495577"/>
                    </a:lnTo>
                    <a:close/>
                  </a:path>
                </a:pathLst>
              </a:custGeom>
              <a:solidFill>
                <a:srgbClr val="4CA2C9">
                  <a:alpha val="89999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" name="object 20">
                <a:extLst>
                  <a:ext uri="{FF2B5EF4-FFF2-40B4-BE49-F238E27FC236}">
                    <a16:creationId xmlns:a16="http://schemas.microsoft.com/office/drawing/2014/main" id="{275BE1EC-4CEA-FD36-693E-03DFCC5FD440}"/>
                  </a:ext>
                </a:extLst>
              </p:cNvPr>
              <p:cNvSpPr/>
              <p:nvPr/>
            </p:nvSpPr>
            <p:spPr>
              <a:xfrm>
                <a:off x="4199083" y="3007531"/>
                <a:ext cx="863600" cy="997585"/>
              </a:xfrm>
              <a:custGeom>
                <a:avLst/>
                <a:gdLst/>
                <a:ahLst/>
                <a:cxnLst/>
                <a:rect l="l" t="t" r="r" b="b"/>
                <a:pathLst>
                  <a:path w="863600" h="997585">
                    <a:moveTo>
                      <a:pt x="863422" y="0"/>
                    </a:moveTo>
                    <a:lnTo>
                      <a:pt x="0" y="498500"/>
                    </a:lnTo>
                    <a:lnTo>
                      <a:pt x="863422" y="997076"/>
                    </a:lnTo>
                    <a:lnTo>
                      <a:pt x="863422" y="0"/>
                    </a:lnTo>
                    <a:close/>
                  </a:path>
                </a:pathLst>
              </a:custGeom>
              <a:solidFill>
                <a:srgbClr val="676F7C">
                  <a:alpha val="89999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" name="object 21">
                <a:extLst>
                  <a:ext uri="{FF2B5EF4-FFF2-40B4-BE49-F238E27FC236}">
                    <a16:creationId xmlns:a16="http://schemas.microsoft.com/office/drawing/2014/main" id="{B4863AE9-8549-0820-1972-DB63345F3E56}"/>
                  </a:ext>
                </a:extLst>
              </p:cNvPr>
              <p:cNvSpPr/>
              <p:nvPr/>
            </p:nvSpPr>
            <p:spPr>
              <a:xfrm>
                <a:off x="4199077" y="3506089"/>
                <a:ext cx="1727200" cy="997585"/>
              </a:xfrm>
              <a:custGeom>
                <a:avLst/>
                <a:gdLst/>
                <a:ahLst/>
                <a:cxnLst/>
                <a:rect l="l" t="t" r="r" b="b"/>
                <a:pathLst>
                  <a:path w="1727200" h="997585">
                    <a:moveTo>
                      <a:pt x="1726882" y="0"/>
                    </a:moveTo>
                    <a:lnTo>
                      <a:pt x="863409" y="498525"/>
                    </a:lnTo>
                    <a:lnTo>
                      <a:pt x="0" y="0"/>
                    </a:lnTo>
                    <a:lnTo>
                      <a:pt x="0" y="996988"/>
                    </a:lnTo>
                    <a:lnTo>
                      <a:pt x="863409" y="498538"/>
                    </a:lnTo>
                    <a:lnTo>
                      <a:pt x="1726882" y="996988"/>
                    </a:lnTo>
                    <a:lnTo>
                      <a:pt x="1726882" y="0"/>
                    </a:lnTo>
                    <a:close/>
                  </a:path>
                </a:pathLst>
              </a:custGeom>
              <a:solidFill>
                <a:srgbClr val="545E6B">
                  <a:alpha val="89999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22">
                <a:extLst>
                  <a:ext uri="{FF2B5EF4-FFF2-40B4-BE49-F238E27FC236}">
                    <a16:creationId xmlns:a16="http://schemas.microsoft.com/office/drawing/2014/main" id="{D6C914D6-A5BC-134E-C3E1-9BB93FDA13B5}"/>
                  </a:ext>
                </a:extLst>
              </p:cNvPr>
              <p:cNvSpPr/>
              <p:nvPr/>
            </p:nvSpPr>
            <p:spPr>
              <a:xfrm>
                <a:off x="5062481" y="3007531"/>
                <a:ext cx="863600" cy="997585"/>
              </a:xfrm>
              <a:custGeom>
                <a:avLst/>
                <a:gdLst/>
                <a:ahLst/>
                <a:cxnLst/>
                <a:rect l="l" t="t" r="r" b="b"/>
                <a:pathLst>
                  <a:path w="863600" h="997585">
                    <a:moveTo>
                      <a:pt x="0" y="0"/>
                    </a:moveTo>
                    <a:lnTo>
                      <a:pt x="0" y="997076"/>
                    </a:lnTo>
                    <a:lnTo>
                      <a:pt x="863485" y="4985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B828E">
                  <a:alpha val="89999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object 23">
                <a:extLst>
                  <a:ext uri="{FF2B5EF4-FFF2-40B4-BE49-F238E27FC236}">
                    <a16:creationId xmlns:a16="http://schemas.microsoft.com/office/drawing/2014/main" id="{3820080F-9860-11D2-6426-AACE0C59BBB4}"/>
                  </a:ext>
                </a:extLst>
              </p:cNvPr>
              <p:cNvSpPr/>
              <p:nvPr/>
            </p:nvSpPr>
            <p:spPr>
              <a:xfrm>
                <a:off x="4199095" y="4004612"/>
                <a:ext cx="1727200" cy="997585"/>
              </a:xfrm>
              <a:custGeom>
                <a:avLst/>
                <a:gdLst/>
                <a:ahLst/>
                <a:cxnLst/>
                <a:rect l="l" t="t" r="r" b="b"/>
                <a:pathLst>
                  <a:path w="1727200" h="997585">
                    <a:moveTo>
                      <a:pt x="863384" y="0"/>
                    </a:moveTo>
                    <a:lnTo>
                      <a:pt x="0" y="498487"/>
                    </a:lnTo>
                    <a:lnTo>
                      <a:pt x="863447" y="997000"/>
                    </a:lnTo>
                    <a:lnTo>
                      <a:pt x="1726869" y="498487"/>
                    </a:lnTo>
                    <a:lnTo>
                      <a:pt x="863384" y="0"/>
                    </a:lnTo>
                    <a:close/>
                  </a:path>
                </a:pathLst>
              </a:custGeom>
              <a:solidFill>
                <a:srgbClr val="293745">
                  <a:alpha val="89999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14E3706D-00EA-A297-867B-98382E5B96B5}"/>
                </a:ext>
              </a:extLst>
            </p:cNvPr>
            <p:cNvSpPr txBox="1"/>
            <p:nvPr/>
          </p:nvSpPr>
          <p:spPr>
            <a:xfrm>
              <a:off x="3948236" y="2720128"/>
              <a:ext cx="291465" cy="14158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100" spc="-114" dirty="0">
                  <a:solidFill>
                    <a:srgbClr val="FFFFFF"/>
                  </a:solidFill>
                  <a:latin typeface="Arial"/>
                  <a:cs typeface="Arial"/>
                </a:rPr>
                <a:t>RISK</a:t>
              </a:r>
              <a:endParaRPr sz="1100" dirty="0">
                <a:latin typeface="Arial"/>
                <a:cs typeface="Arial"/>
              </a:endParaRPr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8FA66C77-D13C-195D-A03B-A1DC361900A9}"/>
                </a:ext>
              </a:extLst>
            </p:cNvPr>
            <p:cNvSpPr txBox="1"/>
            <p:nvPr/>
          </p:nvSpPr>
          <p:spPr>
            <a:xfrm>
              <a:off x="5708456" y="2720128"/>
              <a:ext cx="640715" cy="14158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100" spc="-140" dirty="0">
                  <a:solidFill>
                    <a:srgbClr val="FFFFFF"/>
                  </a:solidFill>
                  <a:latin typeface="Arial"/>
                  <a:cs typeface="Arial"/>
                </a:rPr>
                <a:t>STRATEGY</a:t>
              </a:r>
              <a:endParaRPr sz="1100" dirty="0">
                <a:latin typeface="Arial"/>
                <a:cs typeface="Arial"/>
              </a:endParaRPr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F8BF159C-5118-D5EB-7B77-D428C6988759}"/>
                </a:ext>
              </a:extLst>
            </p:cNvPr>
            <p:cNvSpPr txBox="1"/>
            <p:nvPr/>
          </p:nvSpPr>
          <p:spPr>
            <a:xfrm>
              <a:off x="4820384" y="4395270"/>
              <a:ext cx="484505" cy="14158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100" spc="-130" dirty="0">
                  <a:solidFill>
                    <a:srgbClr val="FFFFFF"/>
                  </a:solidFill>
                  <a:latin typeface="Arial"/>
                  <a:cs typeface="Arial"/>
                </a:rPr>
                <a:t>PEOPLE</a:t>
              </a:r>
              <a:endParaRPr sz="1100" dirty="0">
                <a:latin typeface="Arial"/>
                <a:cs typeface="Arial"/>
              </a:endParaRPr>
            </a:p>
          </p:txBody>
        </p:sp>
        <p:grpSp>
          <p:nvGrpSpPr>
            <p:cNvPr id="27" name="object 27">
              <a:extLst>
                <a:ext uri="{FF2B5EF4-FFF2-40B4-BE49-F238E27FC236}">
                  <a16:creationId xmlns:a16="http://schemas.microsoft.com/office/drawing/2014/main" id="{B326D805-D7DA-EAE8-CA48-B829192135AB}"/>
                </a:ext>
              </a:extLst>
            </p:cNvPr>
            <p:cNvGrpSpPr/>
            <p:nvPr/>
          </p:nvGrpSpPr>
          <p:grpSpPr>
            <a:xfrm>
              <a:off x="4652951" y="1553405"/>
              <a:ext cx="819150" cy="2305685"/>
              <a:chOff x="4652951" y="1553405"/>
              <a:chExt cx="819150" cy="2305685"/>
            </a:xfrm>
          </p:grpSpPr>
          <p:sp>
            <p:nvSpPr>
              <p:cNvPr id="28" name="object 28">
                <a:extLst>
                  <a:ext uri="{FF2B5EF4-FFF2-40B4-BE49-F238E27FC236}">
                    <a16:creationId xmlns:a16="http://schemas.microsoft.com/office/drawing/2014/main" id="{4466D0C7-5170-D9CA-01D8-704460660903}"/>
                  </a:ext>
                </a:extLst>
              </p:cNvPr>
              <p:cNvSpPr/>
              <p:nvPr/>
            </p:nvSpPr>
            <p:spPr>
              <a:xfrm>
                <a:off x="4652951" y="2912948"/>
                <a:ext cx="819150" cy="946150"/>
              </a:xfrm>
              <a:custGeom>
                <a:avLst/>
                <a:gdLst/>
                <a:ahLst/>
                <a:cxnLst/>
                <a:rect l="l" t="t" r="r" b="b"/>
                <a:pathLst>
                  <a:path w="819150" h="946150">
                    <a:moveTo>
                      <a:pt x="409575" y="0"/>
                    </a:moveTo>
                    <a:lnTo>
                      <a:pt x="0" y="236461"/>
                    </a:lnTo>
                    <a:lnTo>
                      <a:pt x="0" y="709396"/>
                    </a:lnTo>
                    <a:lnTo>
                      <a:pt x="409575" y="945870"/>
                    </a:lnTo>
                    <a:lnTo>
                      <a:pt x="819150" y="709396"/>
                    </a:lnTo>
                    <a:lnTo>
                      <a:pt x="819150" y="236461"/>
                    </a:lnTo>
                    <a:lnTo>
                      <a:pt x="409575" y="0"/>
                    </a:lnTo>
                    <a:close/>
                  </a:path>
                </a:pathLst>
              </a:custGeom>
              <a:solidFill>
                <a:srgbClr val="FFFFFF">
                  <a:alpha val="75000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9" name="object 29">
                <a:extLst>
                  <a:ext uri="{FF2B5EF4-FFF2-40B4-BE49-F238E27FC236}">
                    <a16:creationId xmlns:a16="http://schemas.microsoft.com/office/drawing/2014/main" id="{F19C99FD-5D1B-81C8-3607-4737A786AF41}"/>
                  </a:ext>
                </a:extLst>
              </p:cNvPr>
              <p:cNvSpPr/>
              <p:nvPr/>
            </p:nvSpPr>
            <p:spPr>
              <a:xfrm>
                <a:off x="5004005" y="1553405"/>
                <a:ext cx="137160" cy="118745"/>
              </a:xfrm>
              <a:custGeom>
                <a:avLst/>
                <a:gdLst/>
                <a:ahLst/>
                <a:cxnLst/>
                <a:rect l="l" t="t" r="r" b="b"/>
                <a:pathLst>
                  <a:path w="137160" h="118744">
                    <a:moveTo>
                      <a:pt x="136918" y="0"/>
                    </a:moveTo>
                    <a:lnTo>
                      <a:pt x="0" y="0"/>
                    </a:lnTo>
                    <a:lnTo>
                      <a:pt x="68453" y="118579"/>
                    </a:lnTo>
                    <a:lnTo>
                      <a:pt x="136918" y="0"/>
                    </a:lnTo>
                    <a:close/>
                  </a:path>
                </a:pathLst>
              </a:custGeom>
              <a:solidFill>
                <a:srgbClr val="99D5E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40B29F62-1230-3A52-B83B-0F78C2F312D5}"/>
                </a:ext>
              </a:extLst>
            </p:cNvPr>
            <p:cNvSpPr txBox="1"/>
            <p:nvPr/>
          </p:nvSpPr>
          <p:spPr>
            <a:xfrm>
              <a:off x="4694816" y="3226364"/>
              <a:ext cx="732790" cy="24926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indent="81280">
                <a:lnSpc>
                  <a:spcPct val="100000"/>
                </a:lnSpc>
                <a:spcBef>
                  <a:spcPts val="100"/>
                </a:spcBef>
              </a:pPr>
              <a:r>
                <a:rPr sz="1000" b="1" spc="-105" dirty="0">
                  <a:solidFill>
                    <a:srgbClr val="293745"/>
                  </a:solidFill>
                  <a:latin typeface="Lucida Sans"/>
                  <a:cs typeface="Lucida Sans"/>
                </a:rPr>
                <a:t>THE</a:t>
              </a:r>
              <a:r>
                <a:rPr sz="1000" b="1" spc="-90" dirty="0">
                  <a:solidFill>
                    <a:srgbClr val="293745"/>
                  </a:solidFill>
                  <a:latin typeface="Lucida Sans"/>
                  <a:cs typeface="Lucida Sans"/>
                </a:rPr>
                <a:t> </a:t>
              </a:r>
              <a:r>
                <a:rPr sz="1000" b="1" spc="-25" dirty="0">
                  <a:solidFill>
                    <a:srgbClr val="293745"/>
                  </a:solidFill>
                  <a:latin typeface="Lucida Sans"/>
                  <a:cs typeface="Lucida Sans"/>
                </a:rPr>
                <a:t>MMC </a:t>
              </a:r>
              <a:r>
                <a:rPr sz="1000" b="1" spc="-114" dirty="0">
                  <a:solidFill>
                    <a:srgbClr val="293745"/>
                  </a:solidFill>
                  <a:latin typeface="Lucida Sans"/>
                  <a:cs typeface="Lucida Sans"/>
                </a:rPr>
                <a:t>ADVANTAGE</a:t>
              </a:r>
              <a:endParaRPr sz="1000" dirty="0">
                <a:latin typeface="Lucida Sans"/>
                <a:cs typeface="Lucida Sans"/>
              </a:endParaRPr>
            </a:p>
          </p:txBody>
        </p:sp>
      </p:grpSp>
      <p:pic>
        <p:nvPicPr>
          <p:cNvPr id="33" name="Picture 2" descr="Marsh McLennan y sus empresas cambian su denominación a Marsh">
            <a:extLst>
              <a:ext uri="{FF2B5EF4-FFF2-40B4-BE49-F238E27FC236}">
                <a16:creationId xmlns:a16="http://schemas.microsoft.com/office/drawing/2014/main" id="{7438C820-9B6E-5A31-C219-31C80AB73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46" y="369939"/>
            <a:ext cx="1282977" cy="28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750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16FADE17-A072-C5AD-C3A0-051B0F5A4F77}"/>
              </a:ext>
            </a:extLst>
          </p:cNvPr>
          <p:cNvGrpSpPr/>
          <p:nvPr/>
        </p:nvGrpSpPr>
        <p:grpSpPr>
          <a:xfrm>
            <a:off x="0" y="3200553"/>
            <a:ext cx="4877415" cy="3274482"/>
            <a:chOff x="0" y="2422449"/>
            <a:chExt cx="3024505" cy="2478405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390CA59C-FEC4-D2B9-E9A7-4B265B3BA2F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634132"/>
              <a:ext cx="1449006" cy="2266289"/>
            </a:xfrm>
            <a:prstGeom prst="rect">
              <a:avLst/>
            </a:prstGeom>
          </p:spPr>
        </p:pic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DB222320-25D6-6465-64E5-397068AAD79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9006" y="2422449"/>
              <a:ext cx="1575003" cy="2474544"/>
            </a:xfrm>
            <a:prstGeom prst="rect">
              <a:avLst/>
            </a:prstGeom>
          </p:spPr>
        </p:pic>
      </p:grpSp>
      <p:pic>
        <p:nvPicPr>
          <p:cNvPr id="5" name="object 5">
            <a:extLst>
              <a:ext uri="{FF2B5EF4-FFF2-40B4-BE49-F238E27FC236}">
                <a16:creationId xmlns:a16="http://schemas.microsoft.com/office/drawing/2014/main" id="{9EC6A24E-43A0-33C4-425F-0AC94FEADA9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28118" y="3667722"/>
            <a:ext cx="4063369" cy="2798637"/>
          </a:xfrm>
          <a:prstGeom prst="rect">
            <a:avLst/>
          </a:prstGeom>
        </p:spPr>
      </p:pic>
      <p:grpSp>
        <p:nvGrpSpPr>
          <p:cNvPr id="6" name="object 6">
            <a:extLst>
              <a:ext uri="{FF2B5EF4-FFF2-40B4-BE49-F238E27FC236}">
                <a16:creationId xmlns:a16="http://schemas.microsoft.com/office/drawing/2014/main" id="{BA5A8731-64F8-1922-6C98-D7E711984F3C}"/>
              </a:ext>
            </a:extLst>
          </p:cNvPr>
          <p:cNvGrpSpPr/>
          <p:nvPr/>
        </p:nvGrpSpPr>
        <p:grpSpPr>
          <a:xfrm>
            <a:off x="0" y="0"/>
            <a:ext cx="12192000" cy="3147799"/>
            <a:chOff x="0" y="0"/>
            <a:chExt cx="7560309" cy="2382520"/>
          </a:xfrm>
        </p:grpSpPr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9D0950AF-8537-F88B-64AD-208818B64D90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780197" cy="2127605"/>
            </a:xfrm>
            <a:prstGeom prst="rect">
              <a:avLst/>
            </a:prstGeom>
          </p:spPr>
        </p:pic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8C5B91D1-328D-6DC9-F7F1-D65CEDE5DF62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80199" y="0"/>
              <a:ext cx="1888195" cy="1248530"/>
            </a:xfrm>
            <a:prstGeom prst="rect">
              <a:avLst/>
            </a:prstGeom>
          </p:spPr>
        </p:pic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27DC71D6-53A3-1966-7E51-94D4D64D95AD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58050" y="1249934"/>
              <a:ext cx="2076890" cy="1132205"/>
            </a:xfrm>
            <a:prstGeom prst="rect">
              <a:avLst/>
            </a:prstGeom>
          </p:spPr>
        </p:pic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94BEC230-D0A6-B1C5-CB06-8D9AD63CC95D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34953" y="0"/>
              <a:ext cx="2525052" cy="2052002"/>
            </a:xfrm>
            <a:prstGeom prst="rect">
              <a:avLst/>
            </a:prstGeom>
          </p:spPr>
        </p:pic>
      </p:grpSp>
      <p:sp>
        <p:nvSpPr>
          <p:cNvPr id="30" name="object 30">
            <a:extLst>
              <a:ext uri="{FF2B5EF4-FFF2-40B4-BE49-F238E27FC236}">
                <a16:creationId xmlns:a16="http://schemas.microsoft.com/office/drawing/2014/main" id="{48F62D18-B724-6389-F09A-7F02417990C5}"/>
              </a:ext>
            </a:extLst>
          </p:cNvPr>
          <p:cNvSpPr txBox="1"/>
          <p:nvPr/>
        </p:nvSpPr>
        <p:spPr>
          <a:xfrm>
            <a:off x="10593660" y="6647521"/>
            <a:ext cx="1212442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solidFill>
                  <a:srgbClr val="003D7B"/>
                </a:solidFill>
                <a:latin typeface="Arial"/>
                <a:cs typeface="Arial"/>
              </a:rPr>
              <a:t>VERSION: </a:t>
            </a:r>
            <a:r>
              <a:rPr lang="en-US" sz="700" dirty="0">
                <a:solidFill>
                  <a:srgbClr val="003D7B"/>
                </a:solidFill>
                <a:latin typeface="Arial"/>
                <a:cs typeface="Arial"/>
              </a:rPr>
              <a:t>2</a:t>
            </a:r>
            <a:r>
              <a:rPr sz="700" dirty="0">
                <a:solidFill>
                  <a:srgbClr val="003D7B"/>
                </a:solidFill>
                <a:latin typeface="Arial"/>
                <a:cs typeface="Arial"/>
              </a:rPr>
              <a:t>.</a:t>
            </a:r>
            <a:r>
              <a:rPr lang="en-US" sz="700" dirty="0">
                <a:solidFill>
                  <a:srgbClr val="003D7B"/>
                </a:solidFill>
                <a:latin typeface="Arial"/>
                <a:cs typeface="Arial"/>
              </a:rPr>
              <a:t>3.2026</a:t>
            </a:r>
            <a:endParaRPr sz="700" dirty="0">
              <a:latin typeface="Arial"/>
              <a:cs typeface="Arial"/>
            </a:endParaRPr>
          </a:p>
        </p:txBody>
      </p:sp>
      <p:grpSp>
        <p:nvGrpSpPr>
          <p:cNvPr id="31" name="object 31">
            <a:extLst>
              <a:ext uri="{FF2B5EF4-FFF2-40B4-BE49-F238E27FC236}">
                <a16:creationId xmlns:a16="http://schemas.microsoft.com/office/drawing/2014/main" id="{56A474D8-95CF-D878-BE7C-F75598F115A5}"/>
              </a:ext>
            </a:extLst>
          </p:cNvPr>
          <p:cNvGrpSpPr/>
          <p:nvPr/>
        </p:nvGrpSpPr>
        <p:grpSpPr>
          <a:xfrm>
            <a:off x="0" y="1651420"/>
            <a:ext cx="12192000" cy="4815662"/>
            <a:chOff x="0" y="1249934"/>
            <a:chExt cx="7560309" cy="3644900"/>
          </a:xfrm>
        </p:grpSpPr>
        <p:pic>
          <p:nvPicPr>
            <p:cNvPr id="32" name="object 32">
              <a:extLst>
                <a:ext uri="{FF2B5EF4-FFF2-40B4-BE49-F238E27FC236}">
                  <a16:creationId xmlns:a16="http://schemas.microsoft.com/office/drawing/2014/main" id="{6A5465EE-CA23-F522-5848-DDCBB5AB7604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23997" y="2748280"/>
              <a:ext cx="2025281" cy="2146007"/>
            </a:xfrm>
            <a:prstGeom prst="rect">
              <a:avLst/>
            </a:prstGeom>
          </p:spPr>
        </p:pic>
        <p:sp>
          <p:nvSpPr>
            <p:cNvPr id="33" name="object 33">
              <a:extLst>
                <a:ext uri="{FF2B5EF4-FFF2-40B4-BE49-F238E27FC236}">
                  <a16:creationId xmlns:a16="http://schemas.microsoft.com/office/drawing/2014/main" id="{939B9ADC-452B-96AE-6B2B-43A956DA400D}"/>
                </a:ext>
              </a:extLst>
            </p:cNvPr>
            <p:cNvSpPr/>
            <p:nvPr/>
          </p:nvSpPr>
          <p:spPr>
            <a:xfrm>
              <a:off x="0" y="2543440"/>
              <a:ext cx="7557770" cy="444500"/>
            </a:xfrm>
            <a:custGeom>
              <a:avLst/>
              <a:gdLst/>
              <a:ahLst/>
              <a:cxnLst/>
              <a:rect l="l" t="t" r="r" b="b"/>
              <a:pathLst>
                <a:path w="7557770" h="444500">
                  <a:moveTo>
                    <a:pt x="0" y="0"/>
                  </a:moveTo>
                  <a:lnTo>
                    <a:pt x="0" y="444186"/>
                  </a:lnTo>
                  <a:lnTo>
                    <a:pt x="7557447" y="417566"/>
                  </a:lnTo>
                  <a:lnTo>
                    <a:pt x="7557447" y="356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>
              <a:extLst>
                <a:ext uri="{FF2B5EF4-FFF2-40B4-BE49-F238E27FC236}">
                  <a16:creationId xmlns:a16="http://schemas.microsoft.com/office/drawing/2014/main" id="{93A29DE1-58F5-69D6-07B4-AB346A9AA331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80197" y="1249934"/>
              <a:ext cx="1289095" cy="860044"/>
            </a:xfrm>
            <a:prstGeom prst="rect">
              <a:avLst/>
            </a:prstGeom>
          </p:spPr>
        </p:pic>
        <p:sp>
          <p:nvSpPr>
            <p:cNvPr id="35" name="object 35">
              <a:extLst>
                <a:ext uri="{FF2B5EF4-FFF2-40B4-BE49-F238E27FC236}">
                  <a16:creationId xmlns:a16="http://schemas.microsoft.com/office/drawing/2014/main" id="{8E3BB80D-DF84-03E0-92CE-090BECF9EF1C}"/>
                </a:ext>
              </a:extLst>
            </p:cNvPr>
            <p:cNvSpPr/>
            <p:nvPr/>
          </p:nvSpPr>
          <p:spPr>
            <a:xfrm>
              <a:off x="0" y="1901888"/>
              <a:ext cx="7557770" cy="1005205"/>
            </a:xfrm>
            <a:custGeom>
              <a:avLst/>
              <a:gdLst/>
              <a:ahLst/>
              <a:cxnLst/>
              <a:rect l="l" t="t" r="r" b="b"/>
              <a:pathLst>
                <a:path w="7557770" h="1005205">
                  <a:moveTo>
                    <a:pt x="7557452" y="0"/>
                  </a:moveTo>
                  <a:lnTo>
                    <a:pt x="0" y="212737"/>
                  </a:lnTo>
                  <a:lnTo>
                    <a:pt x="0" y="771461"/>
                  </a:lnTo>
                  <a:lnTo>
                    <a:pt x="7557452" y="1005116"/>
                  </a:lnTo>
                  <a:lnTo>
                    <a:pt x="75574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>
              <a:extLst>
                <a:ext uri="{FF2B5EF4-FFF2-40B4-BE49-F238E27FC236}">
                  <a16:creationId xmlns:a16="http://schemas.microsoft.com/office/drawing/2014/main" id="{35511D55-409D-84ED-529D-2AA6BF2F8152}"/>
                </a:ext>
              </a:extLst>
            </p:cNvPr>
            <p:cNvSpPr/>
            <p:nvPr/>
          </p:nvSpPr>
          <p:spPr>
            <a:xfrm>
              <a:off x="0" y="1494001"/>
              <a:ext cx="7560309" cy="630555"/>
            </a:xfrm>
            <a:custGeom>
              <a:avLst/>
              <a:gdLst/>
              <a:ahLst/>
              <a:cxnLst/>
              <a:rect l="l" t="t" r="r" b="b"/>
              <a:pathLst>
                <a:path w="7560309" h="630555">
                  <a:moveTo>
                    <a:pt x="7560005" y="0"/>
                  </a:moveTo>
                  <a:lnTo>
                    <a:pt x="0" y="540512"/>
                  </a:lnTo>
                  <a:lnTo>
                    <a:pt x="0" y="630423"/>
                  </a:lnTo>
                  <a:lnTo>
                    <a:pt x="7560005" y="407885"/>
                  </a:lnTo>
                  <a:lnTo>
                    <a:pt x="7560005" y="0"/>
                  </a:lnTo>
                  <a:close/>
                </a:path>
              </a:pathLst>
            </a:custGeom>
            <a:solidFill>
              <a:srgbClr val="FFFFFF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7" name="object 37">
            <a:extLst>
              <a:ext uri="{FF2B5EF4-FFF2-40B4-BE49-F238E27FC236}">
                <a16:creationId xmlns:a16="http://schemas.microsoft.com/office/drawing/2014/main" id="{E5700D4D-B2E5-2EBD-236B-8A01751B3DD2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915773" y="0"/>
            <a:ext cx="2203735" cy="1649574"/>
          </a:xfrm>
          <a:prstGeom prst="rect">
            <a:avLst/>
          </a:prstGeom>
        </p:spPr>
      </p:pic>
      <p:pic>
        <p:nvPicPr>
          <p:cNvPr id="40" name="Picture 2" descr="Marsh McLennan y sus empresas cambian su denominación a Marsh">
            <a:extLst>
              <a:ext uri="{FF2B5EF4-FFF2-40B4-BE49-F238E27FC236}">
                <a16:creationId xmlns:a16="http://schemas.microsoft.com/office/drawing/2014/main" id="{2A3A1FED-1C95-28C1-CC5C-9B25AF143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464" y="3084764"/>
            <a:ext cx="1282977" cy="28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273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342</Words>
  <Application>Microsoft Office PowerPoint</Application>
  <PresentationFormat>Widescreen</PresentationFormat>
  <Paragraphs>52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Lucida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Francisco Andres Torrealba Amaral</dc:creator>
  <cp:lastModifiedBy>Francisco Torrealba</cp:lastModifiedBy>
  <cp:revision>2</cp:revision>
  <dcterms:created xsi:type="dcterms:W3CDTF">2026-02-03T20:37:15Z</dcterms:created>
  <dcterms:modified xsi:type="dcterms:W3CDTF">2026-02-04T03:18:32Z</dcterms:modified>
</cp:coreProperties>
</file>